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1.xml" ContentType="application/vnd.openxmlformats-officedocument.presentationml.tags+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1" r:id="rId1"/>
  </p:sldMasterIdLst>
  <p:notesMasterIdLst>
    <p:notesMasterId r:id="rId56"/>
  </p:notesMasterIdLst>
  <p:sldIdLst>
    <p:sldId id="356" r:id="rId2"/>
    <p:sldId id="390" r:id="rId3"/>
    <p:sldId id="342" r:id="rId4"/>
    <p:sldId id="370" r:id="rId5"/>
    <p:sldId id="280" r:id="rId6"/>
    <p:sldId id="372" r:id="rId7"/>
    <p:sldId id="384" r:id="rId8"/>
    <p:sldId id="344" r:id="rId9"/>
    <p:sldId id="350" r:id="rId10"/>
    <p:sldId id="351" r:id="rId11"/>
    <p:sldId id="341" r:id="rId12"/>
    <p:sldId id="343" r:id="rId13"/>
    <p:sldId id="404" r:id="rId14"/>
    <p:sldId id="391" r:id="rId15"/>
    <p:sldId id="380" r:id="rId16"/>
    <p:sldId id="352" r:id="rId17"/>
    <p:sldId id="353" r:id="rId18"/>
    <p:sldId id="387" r:id="rId19"/>
    <p:sldId id="354" r:id="rId20"/>
    <p:sldId id="355" r:id="rId21"/>
    <p:sldId id="393" r:id="rId22"/>
    <p:sldId id="394" r:id="rId23"/>
    <p:sldId id="395" r:id="rId24"/>
    <p:sldId id="396" r:id="rId25"/>
    <p:sldId id="398" r:id="rId26"/>
    <p:sldId id="399" r:id="rId27"/>
    <p:sldId id="401" r:id="rId28"/>
    <p:sldId id="402" r:id="rId29"/>
    <p:sldId id="374" r:id="rId30"/>
    <p:sldId id="379" r:id="rId31"/>
    <p:sldId id="382" r:id="rId32"/>
    <p:sldId id="405" r:id="rId33"/>
    <p:sldId id="406" r:id="rId34"/>
    <p:sldId id="407" r:id="rId35"/>
    <p:sldId id="322" r:id="rId36"/>
    <p:sldId id="323" r:id="rId37"/>
    <p:sldId id="324" r:id="rId38"/>
    <p:sldId id="325" r:id="rId39"/>
    <p:sldId id="326" r:id="rId40"/>
    <p:sldId id="334" r:id="rId41"/>
    <p:sldId id="408" r:id="rId42"/>
    <p:sldId id="409" r:id="rId43"/>
    <p:sldId id="411" r:id="rId44"/>
    <p:sldId id="414" r:id="rId45"/>
    <p:sldId id="418" r:id="rId46"/>
    <p:sldId id="424" r:id="rId47"/>
    <p:sldId id="425" r:id="rId48"/>
    <p:sldId id="427" r:id="rId49"/>
    <p:sldId id="428" r:id="rId50"/>
    <p:sldId id="448" r:id="rId51"/>
    <p:sldId id="453" r:id="rId52"/>
    <p:sldId id="381" r:id="rId53"/>
    <p:sldId id="377" r:id="rId54"/>
    <p:sldId id="454" r:id="rId55"/>
  </p:sldIdLst>
  <p:sldSz cx="12192000" cy="6858000"/>
  <p:notesSz cx="6858000" cy="9144000"/>
  <p:defaultTextStyle>
    <a:defPPr>
      <a:defRPr lang="en-US"/>
    </a:defPPr>
    <a:lvl1pPr algn="l" rtl="0" eaLnBrk="0" fontAlgn="base" hangingPunct="0">
      <a:spcBef>
        <a:spcPct val="0"/>
      </a:spcBef>
      <a:spcAft>
        <a:spcPct val="0"/>
      </a:spcAft>
      <a:defRPr kern="1200">
        <a:solidFill>
          <a:schemeClr val="tx1"/>
        </a:solidFill>
        <a:latin typeface="Tahoma" panose="020B060403050404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Tahoma" panose="020B060403050404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Tahoma" panose="020B060403050404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Tahoma" panose="020B060403050404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Tahoma" panose="020B060403050404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Tahoma" panose="020B060403050404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Tahoma" panose="020B060403050404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Tahoma" panose="020B060403050404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Tahoma" panose="020B060403050404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00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7627" autoAdjust="0"/>
    <p:restoredTop sz="91039" autoAdjust="0"/>
  </p:normalViewPr>
  <p:slideViewPr>
    <p:cSldViewPr>
      <p:cViewPr>
        <p:scale>
          <a:sx n="80" d="100"/>
          <a:sy n="80" d="100"/>
        </p:scale>
        <p:origin x="-165" y="54"/>
      </p:cViewPr>
      <p:guideLst>
        <p:guide orient="horz" pos="2160"/>
        <p:guide pos="384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Tahoma" charset="0"/>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atin typeface="Tahoma" charset="0"/>
                <a:cs typeface="+mn-cs"/>
              </a:defRPr>
            </a:lvl1pPr>
          </a:lstStyle>
          <a:p>
            <a:pPr>
              <a:defRPr/>
            </a:pPr>
            <a:fld id="{BB7EE3F3-FB7D-4429-BE07-B3D9243C3EC9}" type="datetimeFigureOut">
              <a:rPr lang="en-US"/>
              <a:pPr>
                <a:defRPr/>
              </a:pPr>
              <a:t>31-Aug-23</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Tahoma" charset="0"/>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7B75E4C1-DADD-4042-9E62-165BFDAF665D}" type="slidenum">
              <a:rPr lang="en-US" altLang="en-US"/>
              <a:pPr>
                <a:defRPr/>
              </a:pPr>
              <a:t>‹#›</a:t>
            </a:fld>
            <a:endParaRPr lang="en-US" altLang="en-US"/>
          </a:p>
        </p:txBody>
      </p:sp>
    </p:spTree>
    <p:extLst>
      <p:ext uri="{BB962C8B-B14F-4D97-AF65-F5344CB8AC3E}">
        <p14:creationId xmlns:p14="http://schemas.microsoft.com/office/powerpoint/2010/main" val="42617198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163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cs typeface="Arial" panose="020B0604020202020204" pitchFamily="34" charset="0"/>
              </a:defRPr>
            </a:lvl1pPr>
            <a:lvl2pPr marL="742950" indent="-285750">
              <a:defRPr>
                <a:solidFill>
                  <a:schemeClr val="tx1"/>
                </a:solidFill>
                <a:latin typeface="Tahoma" panose="020B0604030504040204" pitchFamily="34" charset="0"/>
                <a:cs typeface="Arial" panose="020B0604020202020204" pitchFamily="34" charset="0"/>
              </a:defRPr>
            </a:lvl2pPr>
            <a:lvl3pPr marL="1143000" indent="-228600">
              <a:defRPr>
                <a:solidFill>
                  <a:schemeClr val="tx1"/>
                </a:solidFill>
                <a:latin typeface="Tahoma" panose="020B0604030504040204" pitchFamily="34" charset="0"/>
                <a:cs typeface="Arial" panose="020B0604020202020204" pitchFamily="34" charset="0"/>
              </a:defRPr>
            </a:lvl3pPr>
            <a:lvl4pPr marL="1600200" indent="-228600">
              <a:defRPr>
                <a:solidFill>
                  <a:schemeClr val="tx1"/>
                </a:solidFill>
                <a:latin typeface="Tahoma" panose="020B0604030504040204" pitchFamily="34" charset="0"/>
                <a:cs typeface="Arial" panose="020B0604020202020204" pitchFamily="34" charset="0"/>
              </a:defRPr>
            </a:lvl4pPr>
            <a:lvl5pPr marL="2057400" indent="-22860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fld id="{22106A14-4B66-4EF5-94DB-978F3FB06E0A}" type="slidenum">
              <a:rPr lang="en-US" altLang="en-US" smtClean="0"/>
              <a:pPr/>
              <a:t>7</a:t>
            </a:fld>
            <a:endParaRPr lang="en-US" altLang="en-US"/>
          </a:p>
        </p:txBody>
      </p:sp>
    </p:spTree>
    <p:extLst>
      <p:ext uri="{BB962C8B-B14F-4D97-AF65-F5344CB8AC3E}">
        <p14:creationId xmlns:p14="http://schemas.microsoft.com/office/powerpoint/2010/main" val="42798327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Being a radiation- and contrast medium-sparing procedure, the V/Q scan may preferentially be applied in outpatients with low clinical probability and a normal chest X-ray, in young (particularly female) patients, in pregnancy, in patients with history of contrast medium-induced anaphylaxis and strong allergic history, in severe renal failure, and in patients with myeloma and </a:t>
            </a:r>
            <a:r>
              <a:rPr lang="en-US" altLang="en-US" dirty="0" err="1"/>
              <a:t>araproteinaemia</a:t>
            </a:r>
            <a:r>
              <a:rPr lang="en-US" altLang="en-US" dirty="0"/>
              <a:t>.</a:t>
            </a:r>
          </a:p>
          <a:p>
            <a:r>
              <a:rPr lang="en-US" altLang="en-US" dirty="0"/>
              <a:t> Performing only a perfusion scan is acceptable in patients with a normal chest X-ray; any perfusion defect in this situation will be considered to be a mismatch. The high frequency of non-diagnostic intermediate probability scans has been a cause for criticism, because they indicate the necessity for further diagnostic testing. Various strategies to overcome this problem have been </a:t>
            </a:r>
            <a:r>
              <a:rPr lang="en-US" altLang="en-US" dirty="0" err="1"/>
              <a:t>proposed,notably</a:t>
            </a:r>
            <a:r>
              <a:rPr lang="en-US" altLang="en-US" dirty="0"/>
              <a:t> the incorporation of clinical probability.</a:t>
            </a:r>
          </a:p>
          <a:p>
            <a:r>
              <a:rPr lang="en-US" altLang="en-US" dirty="0"/>
              <a:t>Recent studies suggest that data SPECT imaging, with or without low-dose CT may reduce the frequency of non-diagnostic scans</a:t>
            </a:r>
          </a:p>
        </p:txBody>
      </p:sp>
      <p:sp>
        <p:nvSpPr>
          <p:cNvPr id="256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cs typeface="Arial" panose="020B0604020202020204" pitchFamily="34" charset="0"/>
              </a:defRPr>
            </a:lvl1pPr>
            <a:lvl2pPr marL="742950" indent="-285750">
              <a:defRPr>
                <a:solidFill>
                  <a:schemeClr val="tx1"/>
                </a:solidFill>
                <a:latin typeface="Tahoma" panose="020B0604030504040204" pitchFamily="34" charset="0"/>
                <a:cs typeface="Arial" panose="020B0604020202020204" pitchFamily="34" charset="0"/>
              </a:defRPr>
            </a:lvl2pPr>
            <a:lvl3pPr marL="1143000" indent="-228600">
              <a:defRPr>
                <a:solidFill>
                  <a:schemeClr val="tx1"/>
                </a:solidFill>
                <a:latin typeface="Tahoma" panose="020B0604030504040204" pitchFamily="34" charset="0"/>
                <a:cs typeface="Arial" panose="020B0604020202020204" pitchFamily="34" charset="0"/>
              </a:defRPr>
            </a:lvl3pPr>
            <a:lvl4pPr marL="1600200" indent="-228600">
              <a:defRPr>
                <a:solidFill>
                  <a:schemeClr val="tx1"/>
                </a:solidFill>
                <a:latin typeface="Tahoma" panose="020B0604030504040204" pitchFamily="34" charset="0"/>
                <a:cs typeface="Arial" panose="020B0604020202020204" pitchFamily="34" charset="0"/>
              </a:defRPr>
            </a:lvl4pPr>
            <a:lvl5pPr marL="2057400" indent="-22860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fld id="{F1A1EFF7-0E11-4AEB-BA6A-0AAD5172F010}" type="slidenum">
              <a:rPr lang="en-US" altLang="en-US" smtClean="0"/>
              <a:pPr/>
              <a:t>15</a:t>
            </a:fld>
            <a:endParaRPr lang="en-US" altLang="en-US"/>
          </a:p>
        </p:txBody>
      </p:sp>
    </p:spTree>
    <p:extLst>
      <p:ext uri="{BB962C8B-B14F-4D97-AF65-F5344CB8AC3E}">
        <p14:creationId xmlns:p14="http://schemas.microsoft.com/office/powerpoint/2010/main" val="25421370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7" name="Text Box 1"/>
          <p:cNvSpPr txBox="1">
            <a:spLocks noChangeArrowheads="1"/>
          </p:cNvSpPr>
          <p:nvPr/>
        </p:nvSpPr>
        <p:spPr bwMode="auto">
          <a:xfrm>
            <a:off x="1587500" y="1006475"/>
            <a:ext cx="4595813" cy="3448050"/>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GB"/>
          </a:p>
        </p:txBody>
      </p:sp>
      <p:sp>
        <p:nvSpPr>
          <p:cNvPr id="4098" name="Text Box 2"/>
          <p:cNvSpPr txBox="1">
            <a:spLocks noGrp="1" noChangeArrowheads="1"/>
          </p:cNvSpPr>
          <p:nvPr>
            <p:ph type="body"/>
          </p:nvPr>
        </p:nvSpPr>
        <p:spPr bwMode="auto">
          <a:xfrm>
            <a:off x="1185863" y="4787900"/>
            <a:ext cx="5407025" cy="38258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pPr marL="85725" indent="-85725" eaLnBrk="1">
              <a:lnSpc>
                <a:spcPct val="93000"/>
              </a:lnSpc>
              <a:spcBef>
                <a:spcPct val="0"/>
              </a:spcBef>
              <a:buSzPct val="45000"/>
              <a:buFont typeface="Wingdings" panose="05000000000000000000" pitchFamily="2" charset="2"/>
              <a:buNone/>
              <a:tabLst>
                <a:tab pos="723900" algn="l"/>
                <a:tab pos="1447800" algn="l"/>
                <a:tab pos="2171700" algn="l"/>
                <a:tab pos="2895600" algn="l"/>
                <a:tab pos="3619500" algn="l"/>
                <a:tab pos="4343400" algn="l"/>
                <a:tab pos="5067300" algn="l"/>
              </a:tabLst>
            </a:pPr>
            <a:r>
              <a:rPr lang="en-GB" altLang="en-US">
                <a:latin typeface="Arial" panose="020B0604020202020204" pitchFamily="34" charset="0"/>
                <a:ea typeface="msgothic" charset="0"/>
                <a:cs typeface="msgothic" charset="0"/>
              </a:rPr>
              <a:t>Representative SPECT/CT images in patient with multiple PE. Several mismatched defects are evident (arrows). CT shows no underlying structural abnormalities.</a:t>
            </a:r>
          </a:p>
        </p:txBody>
      </p:sp>
    </p:spTree>
    <p:extLst>
      <p:ext uri="{BB962C8B-B14F-4D97-AF65-F5344CB8AC3E}">
        <p14:creationId xmlns:p14="http://schemas.microsoft.com/office/powerpoint/2010/main" val="18891237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98A9DCA-025A-4885-BEE4-8EAC76F11769}" type="slidenum">
              <a:rPr lang="en-US" smtClean="0"/>
              <a:pPr/>
              <a:t>21</a:t>
            </a:fld>
            <a:endParaRPr lang="en-US"/>
          </a:p>
        </p:txBody>
      </p:sp>
    </p:spTree>
    <p:extLst>
      <p:ext uri="{BB962C8B-B14F-4D97-AF65-F5344CB8AC3E}">
        <p14:creationId xmlns:p14="http://schemas.microsoft.com/office/powerpoint/2010/main" val="2942369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t>Being a radiation- and contrast medium-sparing procedure, the V/Q scan may preferentially be applied in outpatients with low clinical probability and a normal chest X-ray, in young (particularly female) patients, in pregnancy, in patients with history of contrast medium-induced anaphylaxis and strong allergic history, in severe renal failure, and in patients with myeloma and araproteinaemia.</a:t>
            </a:r>
          </a:p>
          <a:p>
            <a:r>
              <a:rPr lang="en-US" altLang="en-US"/>
              <a:t> Performing only a perfusion scan is acceptable in patients with a normal chest X-ray; any perfusion defect in this situation will be considered to be a mismatch. The high frequency of non-diagnostic intermediate probability scans has been a cause for criticism, because they indicate the necessity for further diagnostic testing. Various strategies to overcome this problem have been proposed,notably the incorporation of clinical probability.</a:t>
            </a:r>
          </a:p>
          <a:p>
            <a:r>
              <a:rPr lang="en-US" altLang="en-US"/>
              <a:t>Recent studies suggest that data SPECT imaging, with or without low-dose CT may reduce the frequency of non-diagnostic scans</a:t>
            </a:r>
          </a:p>
        </p:txBody>
      </p:sp>
      <p:sp>
        <p:nvSpPr>
          <p:cNvPr id="256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cs typeface="Arial" panose="020B0604020202020204" pitchFamily="34" charset="0"/>
              </a:defRPr>
            </a:lvl1pPr>
            <a:lvl2pPr marL="742950" indent="-285750">
              <a:defRPr>
                <a:solidFill>
                  <a:schemeClr val="tx1"/>
                </a:solidFill>
                <a:latin typeface="Tahoma" panose="020B0604030504040204" pitchFamily="34" charset="0"/>
                <a:cs typeface="Arial" panose="020B0604020202020204" pitchFamily="34" charset="0"/>
              </a:defRPr>
            </a:lvl2pPr>
            <a:lvl3pPr marL="1143000" indent="-228600">
              <a:defRPr>
                <a:solidFill>
                  <a:schemeClr val="tx1"/>
                </a:solidFill>
                <a:latin typeface="Tahoma" panose="020B0604030504040204" pitchFamily="34" charset="0"/>
                <a:cs typeface="Arial" panose="020B0604020202020204" pitchFamily="34" charset="0"/>
              </a:defRPr>
            </a:lvl3pPr>
            <a:lvl4pPr marL="1600200" indent="-228600">
              <a:defRPr>
                <a:solidFill>
                  <a:schemeClr val="tx1"/>
                </a:solidFill>
                <a:latin typeface="Tahoma" panose="020B0604030504040204" pitchFamily="34" charset="0"/>
                <a:cs typeface="Arial" panose="020B0604020202020204" pitchFamily="34" charset="0"/>
              </a:defRPr>
            </a:lvl4pPr>
            <a:lvl5pPr marL="2057400" indent="-22860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fld id="{F1A1EFF7-0E11-4AEB-BA6A-0AAD5172F010}" type="slidenum">
              <a:rPr lang="en-US" altLang="en-US" smtClean="0"/>
              <a:pPr/>
              <a:t>23</a:t>
            </a:fld>
            <a:endParaRPr lang="en-US" altLang="en-US"/>
          </a:p>
        </p:txBody>
      </p:sp>
    </p:spTree>
    <p:extLst>
      <p:ext uri="{BB962C8B-B14F-4D97-AF65-F5344CB8AC3E}">
        <p14:creationId xmlns:p14="http://schemas.microsoft.com/office/powerpoint/2010/main" val="25421370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p:spPr>
      </p:sp>
      <p:sp>
        <p:nvSpPr>
          <p:cNvPr id="3993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p>
        </p:txBody>
      </p:sp>
      <p:sp>
        <p:nvSpPr>
          <p:cNvPr id="19149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49DFC15-A79F-4B36-80E3-6D4539BF2F0B}" type="slidenum">
              <a:rPr lang="en-US" smtClean="0"/>
              <a:pPr fontAlgn="base">
                <a:spcBef>
                  <a:spcPct val="0"/>
                </a:spcBef>
                <a:spcAft>
                  <a:spcPct val="0"/>
                </a:spcAft>
                <a:defRPr/>
              </a:pPr>
              <a:t>24</a:t>
            </a:fld>
            <a:endParaRPr lang="en-US"/>
          </a:p>
        </p:txBody>
      </p:sp>
    </p:spTree>
    <p:extLst>
      <p:ext uri="{BB962C8B-B14F-4D97-AF65-F5344CB8AC3E}">
        <p14:creationId xmlns:p14="http://schemas.microsoft.com/office/powerpoint/2010/main" val="5829850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ChangeArrowheads="1" noTextEdit="1"/>
          </p:cNvSpPr>
          <p:nvPr>
            <p:ph type="sldImg"/>
          </p:nvPr>
        </p:nvSpPr>
        <p:spPr>
          <a:ln/>
        </p:spPr>
      </p:sp>
      <p:sp>
        <p:nvSpPr>
          <p:cNvPr id="79875" name="Rectangle 3"/>
          <p:cNvSpPr>
            <a:spLocks noGrp="1" noChangeArrowheads="1"/>
          </p:cNvSpPr>
          <p:nvPr>
            <p:ph type="body" idx="1"/>
          </p:nvPr>
        </p:nvSpPr>
        <p:spPr>
          <a:xfrm>
            <a:off x="708025" y="4856163"/>
            <a:ext cx="5670550" cy="46005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smtClean="0"/>
          </a:p>
        </p:txBody>
      </p:sp>
    </p:spTree>
    <p:extLst>
      <p:ext uri="{BB962C8B-B14F-4D97-AF65-F5344CB8AC3E}">
        <p14:creationId xmlns:p14="http://schemas.microsoft.com/office/powerpoint/2010/main" val="7291881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583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1F8DC9EA-F5B0-415B-A7DA-C64C958A2B8C}" type="slidenum">
              <a:rPr lang="en-US" altLang="en-US" smtClean="0"/>
              <a:pPr>
                <a:spcBef>
                  <a:spcPct val="0"/>
                </a:spcBef>
              </a:pPr>
              <a:t>52</a:t>
            </a:fld>
            <a:endParaRPr lang="en-US" altLang="en-US"/>
          </a:p>
        </p:txBody>
      </p:sp>
    </p:spTree>
    <p:extLst>
      <p:ext uri="{BB962C8B-B14F-4D97-AF65-F5344CB8AC3E}">
        <p14:creationId xmlns:p14="http://schemas.microsoft.com/office/powerpoint/2010/main" val="35509987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p:cNvSpPr/>
          <p:nvPr/>
        </p:nvSpPr>
        <p:spPr>
          <a:xfrm>
            <a:off x="1206500" y="3648076"/>
            <a:ext cx="9753600" cy="1279525"/>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p>
        </p:txBody>
      </p:sp>
      <p:sp>
        <p:nvSpPr>
          <p:cNvPr id="5" name="Rectangle 4"/>
          <p:cNvSpPr/>
          <p:nvPr/>
        </p:nvSpPr>
        <p:spPr>
          <a:xfrm>
            <a:off x="1219200" y="5048250"/>
            <a:ext cx="97536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p>
        </p:txBody>
      </p:sp>
      <p:sp>
        <p:nvSpPr>
          <p:cNvPr id="6" name="Rectangle 5"/>
          <p:cNvSpPr/>
          <p:nvPr/>
        </p:nvSpPr>
        <p:spPr>
          <a:xfrm>
            <a:off x="1206500" y="3648076"/>
            <a:ext cx="304800" cy="1279525"/>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p>
        </p:txBody>
      </p:sp>
      <p:sp>
        <p:nvSpPr>
          <p:cNvPr id="7" name="Rectangle 6"/>
          <p:cNvSpPr/>
          <p:nvPr/>
        </p:nvSpPr>
        <p:spPr>
          <a:xfrm>
            <a:off x="1219200" y="5048250"/>
            <a:ext cx="3048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p>
        </p:txBody>
      </p:sp>
      <p:sp>
        <p:nvSpPr>
          <p:cNvPr id="8" name="Title 7"/>
          <p:cNvSpPr>
            <a:spLocks noGrp="1"/>
          </p:cNvSpPr>
          <p:nvPr>
            <p:ph type="ctrTitle"/>
          </p:nvPr>
        </p:nvSpPr>
        <p:spPr>
          <a:xfrm>
            <a:off x="1625600" y="3886200"/>
            <a:ext cx="9144000" cy="990600"/>
          </a:xfrm>
        </p:spPr>
        <p:txBody>
          <a:bodyPr anchor="t"/>
          <a:lstStyle>
            <a:lvl1pPr algn="r">
              <a:defRPr sz="3200">
                <a:solidFill>
                  <a:schemeClr val="tx1"/>
                </a:solidFill>
              </a:defRPr>
            </a:lvl1pPr>
          </a:lstStyle>
          <a:p>
            <a:r>
              <a:rPr lang="en-US"/>
              <a:t>Click to edit Master title style</a:t>
            </a:r>
          </a:p>
        </p:txBody>
      </p:sp>
      <p:sp>
        <p:nvSpPr>
          <p:cNvPr id="9" name="Subtitle 8"/>
          <p:cNvSpPr>
            <a:spLocks noGrp="1"/>
          </p:cNvSpPr>
          <p:nvPr>
            <p:ph type="subTitle" idx="1"/>
          </p:nvPr>
        </p:nvSpPr>
        <p:spPr>
          <a:xfrm>
            <a:off x="1625600" y="5124450"/>
            <a:ext cx="9144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a:t>Click to edit Master subtitle style</a:t>
            </a:r>
          </a:p>
        </p:txBody>
      </p:sp>
      <p:sp>
        <p:nvSpPr>
          <p:cNvPr id="10" name="Date Placeholder 27"/>
          <p:cNvSpPr>
            <a:spLocks noGrp="1"/>
          </p:cNvSpPr>
          <p:nvPr>
            <p:ph type="dt" sz="half" idx="10"/>
          </p:nvPr>
        </p:nvSpPr>
        <p:spPr>
          <a:xfrm>
            <a:off x="8534400" y="6354763"/>
            <a:ext cx="3048000" cy="366712"/>
          </a:xfrm>
        </p:spPr>
        <p:txBody>
          <a:bodyPr/>
          <a:lstStyle>
            <a:lvl1pPr>
              <a:defRPr sz="1400"/>
            </a:lvl1pPr>
          </a:lstStyle>
          <a:p>
            <a:pPr>
              <a:defRPr/>
            </a:pPr>
            <a:endParaRPr lang="en-US"/>
          </a:p>
        </p:txBody>
      </p:sp>
      <p:sp>
        <p:nvSpPr>
          <p:cNvPr id="11" name="Footer Placeholder 16"/>
          <p:cNvSpPr>
            <a:spLocks noGrp="1"/>
          </p:cNvSpPr>
          <p:nvPr>
            <p:ph type="ftr" sz="quarter" idx="11"/>
          </p:nvPr>
        </p:nvSpPr>
        <p:spPr>
          <a:xfrm>
            <a:off x="3865033" y="6354763"/>
            <a:ext cx="4633384" cy="366712"/>
          </a:xfrm>
        </p:spPr>
        <p:txBody>
          <a:bodyPr/>
          <a:lstStyle>
            <a:lvl1pPr>
              <a:defRPr/>
            </a:lvl1pPr>
          </a:lstStyle>
          <a:p>
            <a:pPr>
              <a:defRPr/>
            </a:pPr>
            <a:endParaRPr lang="en-US"/>
          </a:p>
        </p:txBody>
      </p:sp>
      <p:sp>
        <p:nvSpPr>
          <p:cNvPr id="12" name="Slide Number Placeholder 28"/>
          <p:cNvSpPr>
            <a:spLocks noGrp="1"/>
          </p:cNvSpPr>
          <p:nvPr>
            <p:ph type="sldNum" sz="quarter" idx="12"/>
          </p:nvPr>
        </p:nvSpPr>
        <p:spPr>
          <a:xfrm>
            <a:off x="1621367" y="6354763"/>
            <a:ext cx="1625600" cy="366712"/>
          </a:xfrm>
        </p:spPr>
        <p:txBody>
          <a:bodyPr/>
          <a:lstStyle>
            <a:lvl1pPr>
              <a:defRPr/>
            </a:lvl1pPr>
          </a:lstStyle>
          <a:p>
            <a:pPr>
              <a:defRPr/>
            </a:pPr>
            <a:fld id="{0822BF88-6463-4844-834A-CDF746B668D5}" type="slidenum">
              <a:rPr lang="en-US" altLang="en-US"/>
              <a:pPr>
                <a:defRPr/>
              </a:pPr>
              <a:t>‹#›</a:t>
            </a:fld>
            <a:endParaRPr lang="en-US" altLang="en-US"/>
          </a:p>
        </p:txBody>
      </p:sp>
    </p:spTree>
    <p:extLst>
      <p:ext uri="{BB962C8B-B14F-4D97-AF65-F5344CB8AC3E}">
        <p14:creationId xmlns:p14="http://schemas.microsoft.com/office/powerpoint/2010/main" val="37508661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13"/>
          <p:cNvSpPr>
            <a:spLocks noGrp="1"/>
          </p:cNvSpPr>
          <p:nvPr>
            <p:ph type="dt" sz="half" idx="10"/>
          </p:nvPr>
        </p:nvSpPr>
        <p:spPr/>
        <p:txBody>
          <a:bodyPr/>
          <a:lstStyle>
            <a:lvl1pPr>
              <a:defRPr/>
            </a:lvl1pPr>
          </a:lstStyle>
          <a:p>
            <a:pPr>
              <a:defRPr/>
            </a:pPr>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ABEE8362-243B-4E3E-997A-DD1A77EA42CB}" type="slidenum">
              <a:rPr lang="en-US" altLang="en-US"/>
              <a:pPr>
                <a:defRPr/>
              </a:pPr>
              <a:t>‹#›</a:t>
            </a:fld>
            <a:endParaRPr lang="en-US" altLang="en-US"/>
          </a:p>
        </p:txBody>
      </p:sp>
    </p:spTree>
    <p:extLst>
      <p:ext uri="{BB962C8B-B14F-4D97-AF65-F5344CB8AC3E}">
        <p14:creationId xmlns:p14="http://schemas.microsoft.com/office/powerpoint/2010/main" val="13443987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Straight Connector 10"/>
          <p:cNvSpPr>
            <a:spLocks noChangeShapeType="1"/>
          </p:cNvSpPr>
          <p:nvPr/>
        </p:nvSpPr>
        <p:spPr bwMode="auto">
          <a:xfrm>
            <a:off x="609600" y="6353175"/>
            <a:ext cx="109728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GB"/>
          </a:p>
        </p:txBody>
      </p:sp>
      <p:sp>
        <p:nvSpPr>
          <p:cNvPr id="5" name="Isosceles Triangle 4"/>
          <p:cNvSpPr>
            <a:spLocks noChangeAspect="1"/>
          </p:cNvSpPr>
          <p:nvPr/>
        </p:nvSpPr>
        <p:spPr>
          <a:xfrm rot="5400000">
            <a:off x="590550" y="6447367"/>
            <a:ext cx="190500" cy="160867"/>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p>
        </p:txBody>
      </p:sp>
      <p:sp>
        <p:nvSpPr>
          <p:cNvPr id="6" name="Straight Connector 12"/>
          <p:cNvSpPr>
            <a:spLocks noChangeShapeType="1"/>
          </p:cNvSpPr>
          <p:nvPr/>
        </p:nvSpPr>
        <p:spPr bwMode="auto">
          <a:xfrm rot="5400000">
            <a:off x="5816071" y="3201988"/>
            <a:ext cx="5851525"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GB"/>
          </a:p>
        </p:txBody>
      </p:sp>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FBA023DE-7CCE-407E-93ED-7DD5D6548290}" type="slidenum">
              <a:rPr lang="en-US" altLang="en-US"/>
              <a:pPr>
                <a:defRPr/>
              </a:pPr>
              <a:t>‹#›</a:t>
            </a:fld>
            <a:endParaRPr lang="en-US" altLang="en-US"/>
          </a:p>
        </p:txBody>
      </p:sp>
    </p:spTree>
    <p:extLst>
      <p:ext uri="{BB962C8B-B14F-4D97-AF65-F5344CB8AC3E}">
        <p14:creationId xmlns:p14="http://schemas.microsoft.com/office/powerpoint/2010/main" val="198340323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914400" y="1981200"/>
            <a:ext cx="10363200" cy="4114800"/>
          </a:xfrm>
        </p:spPr>
        <p:txBody>
          <a:bodyPr/>
          <a:lstStyle/>
          <a:p>
            <a:pPr lvl="0"/>
            <a:endParaRPr lang="en-US" noProof="0" smtClean="0"/>
          </a:p>
        </p:txBody>
      </p:sp>
      <p:sp>
        <p:nvSpPr>
          <p:cNvPr id="4" name="Date Placeholder 3"/>
          <p:cNvSpPr>
            <a:spLocks noGrp="1"/>
          </p:cNvSpPr>
          <p:nvPr>
            <p:ph type="dt" sz="half" idx="10"/>
          </p:nvPr>
        </p:nvSpPr>
        <p:spPr/>
        <p:txBody>
          <a:bodyPr/>
          <a:lstStyle>
            <a:lvl1pPr>
              <a:defRPr/>
            </a:lvl1pPr>
          </a:lstStyle>
          <a:p>
            <a:pPr>
              <a:defRPr/>
            </a:pPr>
            <a:endParaRPr lang="it-IT"/>
          </a:p>
        </p:txBody>
      </p:sp>
      <p:sp>
        <p:nvSpPr>
          <p:cNvPr id="5" name="Footer Placeholder 4"/>
          <p:cNvSpPr>
            <a:spLocks noGrp="1"/>
          </p:cNvSpPr>
          <p:nvPr>
            <p:ph type="ftr" sz="quarter" idx="11"/>
          </p:nvPr>
        </p:nvSpPr>
        <p:spPr/>
        <p:txBody>
          <a:bodyPr/>
          <a:lstStyle>
            <a:lvl1pPr>
              <a:defRPr/>
            </a:lvl1pPr>
          </a:lstStyle>
          <a:p>
            <a:pPr>
              <a:defRPr/>
            </a:pPr>
            <a:endParaRPr lang="it-IT"/>
          </a:p>
        </p:txBody>
      </p:sp>
      <p:sp>
        <p:nvSpPr>
          <p:cNvPr id="6" name="Slide Number Placeholder 5"/>
          <p:cNvSpPr>
            <a:spLocks noGrp="1"/>
          </p:cNvSpPr>
          <p:nvPr>
            <p:ph type="sldNum" sz="quarter" idx="12"/>
          </p:nvPr>
        </p:nvSpPr>
        <p:spPr/>
        <p:txBody>
          <a:bodyPr/>
          <a:lstStyle>
            <a:lvl1pPr>
              <a:defRPr/>
            </a:lvl1pPr>
          </a:lstStyle>
          <a:p>
            <a:fld id="{EFC60DE1-125F-485A-AC11-BCC7C28E1D10}" type="slidenum">
              <a:rPr lang="it-IT"/>
              <a:pPr/>
              <a:t>‹#›</a:t>
            </a:fld>
            <a:endParaRPr lang="it-IT"/>
          </a:p>
        </p:txBody>
      </p:sp>
    </p:spTree>
    <p:extLst>
      <p:ext uri="{BB962C8B-B14F-4D97-AF65-F5344CB8AC3E}">
        <p14:creationId xmlns:p14="http://schemas.microsoft.com/office/powerpoint/2010/main" val="21719652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8" name="Content Placeholder 7"/>
          <p:cNvSpPr>
            <a:spLocks noGrp="1"/>
          </p:cNvSpPr>
          <p:nvPr>
            <p:ph sz="quarter" idx="1"/>
          </p:nvPr>
        </p:nvSpPr>
        <p:spPr>
          <a:xfrm>
            <a:off x="609600" y="1219200"/>
            <a:ext cx="10972800" cy="4937760"/>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13"/>
          <p:cNvSpPr>
            <a:spLocks noGrp="1"/>
          </p:cNvSpPr>
          <p:nvPr>
            <p:ph type="dt" sz="half" idx="10"/>
          </p:nvPr>
        </p:nvSpPr>
        <p:spPr/>
        <p:txBody>
          <a:bodyPr/>
          <a:lstStyle>
            <a:lvl1pPr>
              <a:defRPr/>
            </a:lvl1pPr>
          </a:lstStyle>
          <a:p>
            <a:pPr>
              <a:defRPr/>
            </a:pPr>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02AF17DB-A7AB-4F8B-B06D-DF0F3D1B4A1D}" type="slidenum">
              <a:rPr lang="en-US" altLang="en-US"/>
              <a:pPr>
                <a:defRPr/>
              </a:pPr>
              <a:t>‹#›</a:t>
            </a:fld>
            <a:endParaRPr lang="en-US" altLang="en-US"/>
          </a:p>
        </p:txBody>
      </p:sp>
    </p:spTree>
    <p:extLst>
      <p:ext uri="{BB962C8B-B14F-4D97-AF65-F5344CB8AC3E}">
        <p14:creationId xmlns:p14="http://schemas.microsoft.com/office/powerpoint/2010/main" val="21305931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2"/>
        </a:solidFill>
        <a:effectLst/>
      </p:bgPr>
    </p:bg>
    <p:spTree>
      <p:nvGrpSpPr>
        <p:cNvPr id="1" name=""/>
        <p:cNvGrpSpPr/>
        <p:nvPr/>
      </p:nvGrpSpPr>
      <p:grpSpPr>
        <a:xfrm>
          <a:off x="0" y="0"/>
          <a:ext cx="0" cy="0"/>
          <a:chOff x="0" y="0"/>
          <a:chExt cx="0" cy="0"/>
        </a:xfrm>
      </p:grpSpPr>
      <p:sp>
        <p:nvSpPr>
          <p:cNvPr id="4" name="Rectangle 3"/>
          <p:cNvSpPr/>
          <p:nvPr/>
        </p:nvSpPr>
        <p:spPr>
          <a:xfrm>
            <a:off x="1219200" y="2819401"/>
            <a:ext cx="9753600" cy="1279525"/>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p>
        </p:txBody>
      </p:sp>
      <p:sp>
        <p:nvSpPr>
          <p:cNvPr id="5" name="Rectangle 4"/>
          <p:cNvSpPr/>
          <p:nvPr/>
        </p:nvSpPr>
        <p:spPr>
          <a:xfrm>
            <a:off x="1219200" y="2819401"/>
            <a:ext cx="304800" cy="1279525"/>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p>
        </p:txBody>
      </p:sp>
      <p:sp>
        <p:nvSpPr>
          <p:cNvPr id="2" name="Title 1"/>
          <p:cNvSpPr>
            <a:spLocks noGrp="1"/>
          </p:cNvSpPr>
          <p:nvPr>
            <p:ph type="title"/>
          </p:nvPr>
        </p:nvSpPr>
        <p:spPr>
          <a:xfrm>
            <a:off x="1625600" y="2971800"/>
            <a:ext cx="9144000" cy="1066800"/>
          </a:xfrm>
        </p:spPr>
        <p:txBody>
          <a:bodyPr anchor="t"/>
          <a:lstStyle>
            <a:lvl1pPr algn="r">
              <a:buNone/>
              <a:defRPr sz="3200" b="0" cap="none" baseline="0"/>
            </a:lvl1pPr>
          </a:lstStyle>
          <a:p>
            <a:r>
              <a:rPr lang="en-US"/>
              <a:t>Click to edit Master title style</a:t>
            </a:r>
          </a:p>
        </p:txBody>
      </p:sp>
      <p:sp>
        <p:nvSpPr>
          <p:cNvPr id="3" name="Text Placeholder 2"/>
          <p:cNvSpPr>
            <a:spLocks noGrp="1"/>
          </p:cNvSpPr>
          <p:nvPr>
            <p:ph type="body" idx="1"/>
          </p:nvPr>
        </p:nvSpPr>
        <p:spPr>
          <a:xfrm>
            <a:off x="1727200" y="4267200"/>
            <a:ext cx="9042400" cy="1143000"/>
          </a:xfrm>
        </p:spPr>
        <p:txBody>
          <a:bodyPr/>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a:t>Click to edit Master text styles</a:t>
            </a:r>
          </a:p>
        </p:txBody>
      </p:sp>
      <p:sp>
        <p:nvSpPr>
          <p:cNvPr id="6" name="Date Placeholder 3"/>
          <p:cNvSpPr>
            <a:spLocks noGrp="1"/>
          </p:cNvSpPr>
          <p:nvPr>
            <p:ph type="dt" sz="half" idx="10"/>
          </p:nvPr>
        </p:nvSpPr>
        <p:spPr>
          <a:xfrm>
            <a:off x="8534400" y="6354763"/>
            <a:ext cx="3048000" cy="366712"/>
          </a:xfrm>
        </p:spPr>
        <p:txBody>
          <a:bodyPr/>
          <a:lstStyle>
            <a:lvl1pPr>
              <a:defRPr/>
            </a:lvl1pPr>
          </a:lstStyle>
          <a:p>
            <a:pPr>
              <a:defRPr/>
            </a:pPr>
            <a:endParaRPr lang="en-US"/>
          </a:p>
        </p:txBody>
      </p:sp>
      <p:sp>
        <p:nvSpPr>
          <p:cNvPr id="7" name="Footer Placeholder 4"/>
          <p:cNvSpPr>
            <a:spLocks noGrp="1"/>
          </p:cNvSpPr>
          <p:nvPr>
            <p:ph type="ftr" sz="quarter" idx="11"/>
          </p:nvPr>
        </p:nvSpPr>
        <p:spPr>
          <a:xfrm>
            <a:off x="3865033" y="6354763"/>
            <a:ext cx="4633384" cy="366712"/>
          </a:xfrm>
        </p:spPr>
        <p:txBody>
          <a:bodyPr/>
          <a:lstStyle>
            <a:lvl1pPr>
              <a:defRPr/>
            </a:lvl1pPr>
          </a:lstStyle>
          <a:p>
            <a:pPr>
              <a:defRPr/>
            </a:pPr>
            <a:endParaRPr lang="en-US"/>
          </a:p>
        </p:txBody>
      </p:sp>
      <p:sp>
        <p:nvSpPr>
          <p:cNvPr id="8" name="Slide Number Placeholder 5"/>
          <p:cNvSpPr>
            <a:spLocks noGrp="1"/>
          </p:cNvSpPr>
          <p:nvPr>
            <p:ph type="sldNum" sz="quarter" idx="12"/>
          </p:nvPr>
        </p:nvSpPr>
        <p:spPr>
          <a:xfrm>
            <a:off x="1426634" y="6354763"/>
            <a:ext cx="2027767" cy="366712"/>
          </a:xfrm>
        </p:spPr>
        <p:txBody>
          <a:bodyPr/>
          <a:lstStyle>
            <a:lvl1pPr>
              <a:defRPr/>
            </a:lvl1pPr>
          </a:lstStyle>
          <a:p>
            <a:pPr>
              <a:defRPr/>
            </a:pPr>
            <a:fld id="{F80B5DF3-5E04-43B8-9FB0-E7C403CFB334}" type="slidenum">
              <a:rPr lang="en-US" altLang="en-US"/>
              <a:pPr>
                <a:defRPr/>
              </a:pPr>
              <a:t>‹#›</a:t>
            </a:fld>
            <a:endParaRPr lang="en-US" altLang="en-US"/>
          </a:p>
        </p:txBody>
      </p:sp>
    </p:spTree>
    <p:extLst>
      <p:ext uri="{BB962C8B-B14F-4D97-AF65-F5344CB8AC3E}">
        <p14:creationId xmlns:p14="http://schemas.microsoft.com/office/powerpoint/2010/main" val="1418162818"/>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
            <a:ext cx="10972800" cy="914400"/>
          </a:xfrm>
        </p:spPr>
        <p:txBody>
          <a:bodyPr/>
          <a:lstStyle/>
          <a:p>
            <a:r>
              <a:rPr lang="en-US"/>
              <a:t>Click to edit Master title style</a:t>
            </a:r>
          </a:p>
        </p:txBody>
      </p:sp>
      <p:sp>
        <p:nvSpPr>
          <p:cNvPr id="9" name="Content Placeholder 8"/>
          <p:cNvSpPr>
            <a:spLocks noGrp="1"/>
          </p:cNvSpPr>
          <p:nvPr>
            <p:ph sz="quarter" idx="1"/>
          </p:nvPr>
        </p:nvSpPr>
        <p:spPr>
          <a:xfrm>
            <a:off x="609600" y="1219200"/>
            <a:ext cx="5388864" cy="4937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10"/>
          <p:cNvSpPr>
            <a:spLocks noGrp="1"/>
          </p:cNvSpPr>
          <p:nvPr>
            <p:ph sz="quarter" idx="2"/>
          </p:nvPr>
        </p:nvSpPr>
        <p:spPr>
          <a:xfrm>
            <a:off x="6176264" y="1216152"/>
            <a:ext cx="5388864" cy="4937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13"/>
          <p:cNvSpPr>
            <a:spLocks noGrp="1"/>
          </p:cNvSpPr>
          <p:nvPr>
            <p:ph type="dt" sz="half" idx="10"/>
          </p:nvPr>
        </p:nvSpPr>
        <p:spPr/>
        <p:txBody>
          <a:bodyPr/>
          <a:lstStyle>
            <a:lvl1pPr>
              <a:defRPr/>
            </a:lvl1pPr>
          </a:lstStyle>
          <a:p>
            <a:pPr>
              <a:defRPr/>
            </a:pPr>
            <a:endParaRPr lang="en-US"/>
          </a:p>
        </p:txBody>
      </p:sp>
      <p:sp>
        <p:nvSpPr>
          <p:cNvPr id="6" name="Footer Placeholder 2"/>
          <p:cNvSpPr>
            <a:spLocks noGrp="1"/>
          </p:cNvSpPr>
          <p:nvPr>
            <p:ph type="ftr" sz="quarter" idx="11"/>
          </p:nvPr>
        </p:nvSpPr>
        <p:spPr/>
        <p:txBody>
          <a:bodyPr/>
          <a:lstStyle>
            <a:lvl1pPr>
              <a:defRPr/>
            </a:lvl1pPr>
          </a:lstStyle>
          <a:p>
            <a:pPr>
              <a:defRPr/>
            </a:pPr>
            <a:endParaRPr lang="en-US"/>
          </a:p>
        </p:txBody>
      </p:sp>
      <p:sp>
        <p:nvSpPr>
          <p:cNvPr id="7" name="Slide Number Placeholder 22"/>
          <p:cNvSpPr>
            <a:spLocks noGrp="1"/>
          </p:cNvSpPr>
          <p:nvPr>
            <p:ph type="sldNum" sz="quarter" idx="12"/>
          </p:nvPr>
        </p:nvSpPr>
        <p:spPr/>
        <p:txBody>
          <a:bodyPr/>
          <a:lstStyle>
            <a:lvl1pPr>
              <a:defRPr/>
            </a:lvl1pPr>
          </a:lstStyle>
          <a:p>
            <a:pPr>
              <a:defRPr/>
            </a:pPr>
            <a:fld id="{F7759ACD-895E-42CC-9456-3B6692CC051E}" type="slidenum">
              <a:rPr lang="en-US" altLang="en-US"/>
              <a:pPr>
                <a:defRPr/>
              </a:pPr>
              <a:t>‹#›</a:t>
            </a:fld>
            <a:endParaRPr lang="en-US" altLang="en-US"/>
          </a:p>
        </p:txBody>
      </p:sp>
    </p:spTree>
    <p:extLst>
      <p:ext uri="{BB962C8B-B14F-4D97-AF65-F5344CB8AC3E}">
        <p14:creationId xmlns:p14="http://schemas.microsoft.com/office/powerpoint/2010/main" val="15298516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
            <a:ext cx="10972800" cy="914400"/>
          </a:xfrm>
        </p:spPr>
        <p:txBody>
          <a:bodyPr anchor="ctr"/>
          <a:lstStyle>
            <a:lvl1pPr>
              <a:defRPr/>
            </a:lvl1pPr>
          </a:lstStyle>
          <a:p>
            <a:r>
              <a:rPr lang="en-US"/>
              <a:t>Click to edit Master title style</a:t>
            </a:r>
          </a:p>
        </p:txBody>
      </p:sp>
      <p:sp>
        <p:nvSpPr>
          <p:cNvPr id="3" name="Text Placeholder 2"/>
          <p:cNvSpPr>
            <a:spLocks noGrp="1"/>
          </p:cNvSpPr>
          <p:nvPr>
            <p:ph type="body" idx="1"/>
          </p:nvPr>
        </p:nvSpPr>
        <p:spPr>
          <a:xfrm>
            <a:off x="609600" y="1285875"/>
            <a:ext cx="5386917" cy="685800"/>
          </a:xfrm>
          <a:noFill/>
          <a:ln>
            <a:noFill/>
          </a:ln>
        </p:spPr>
        <p:txBody>
          <a:bodyPr anchor="b">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a:r>
              <a:rPr lang="en-US"/>
              <a:t>Click to edit Master text styles</a:t>
            </a:r>
          </a:p>
        </p:txBody>
      </p:sp>
      <p:sp>
        <p:nvSpPr>
          <p:cNvPr id="4" name="Text Placeholder 3"/>
          <p:cNvSpPr>
            <a:spLocks noGrp="1"/>
          </p:cNvSpPr>
          <p:nvPr>
            <p:ph type="body" sz="half" idx="3"/>
          </p:nvPr>
        </p:nvSpPr>
        <p:spPr>
          <a:xfrm>
            <a:off x="6197601" y="1295400"/>
            <a:ext cx="5389033" cy="685800"/>
          </a:xfrm>
          <a:noFill/>
          <a:ln>
            <a:noFill/>
          </a:ln>
        </p:spPr>
        <p:txBody>
          <a:bodyPr anchor="b"/>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a:r>
              <a:rPr lang="en-US"/>
              <a:t>Click to edit Master text styles</a:t>
            </a:r>
          </a:p>
        </p:txBody>
      </p:sp>
      <p:sp>
        <p:nvSpPr>
          <p:cNvPr id="11" name="Content Placeholder 10"/>
          <p:cNvSpPr>
            <a:spLocks noGrp="1"/>
          </p:cNvSpPr>
          <p:nvPr>
            <p:ph sz="quarter" idx="2"/>
          </p:nvPr>
        </p:nvSpPr>
        <p:spPr>
          <a:xfrm>
            <a:off x="609600" y="2133600"/>
            <a:ext cx="5384800" cy="4038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2"/>
          <p:cNvSpPr>
            <a:spLocks noGrp="1"/>
          </p:cNvSpPr>
          <p:nvPr>
            <p:ph sz="quarter" idx="4"/>
          </p:nvPr>
        </p:nvSpPr>
        <p:spPr>
          <a:xfrm>
            <a:off x="6197600" y="2133600"/>
            <a:ext cx="5384800" cy="4038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13"/>
          <p:cNvSpPr>
            <a:spLocks noGrp="1"/>
          </p:cNvSpPr>
          <p:nvPr>
            <p:ph type="dt" sz="half" idx="10"/>
          </p:nvPr>
        </p:nvSpPr>
        <p:spPr/>
        <p:txBody>
          <a:bodyPr/>
          <a:lstStyle>
            <a:lvl1pPr>
              <a:defRPr/>
            </a:lvl1pPr>
          </a:lstStyle>
          <a:p>
            <a:pPr>
              <a:defRPr/>
            </a:pPr>
            <a:endParaRPr lang="en-US"/>
          </a:p>
        </p:txBody>
      </p:sp>
      <p:sp>
        <p:nvSpPr>
          <p:cNvPr id="8" name="Footer Placeholder 2"/>
          <p:cNvSpPr>
            <a:spLocks noGrp="1"/>
          </p:cNvSpPr>
          <p:nvPr>
            <p:ph type="ftr" sz="quarter" idx="11"/>
          </p:nvPr>
        </p:nvSpPr>
        <p:spPr/>
        <p:txBody>
          <a:bodyPr/>
          <a:lstStyle>
            <a:lvl1pPr>
              <a:defRPr/>
            </a:lvl1pPr>
          </a:lstStyle>
          <a:p>
            <a:pPr>
              <a:defRPr/>
            </a:pPr>
            <a:endParaRPr lang="en-US"/>
          </a:p>
        </p:txBody>
      </p:sp>
      <p:sp>
        <p:nvSpPr>
          <p:cNvPr id="9" name="Slide Number Placeholder 22"/>
          <p:cNvSpPr>
            <a:spLocks noGrp="1"/>
          </p:cNvSpPr>
          <p:nvPr>
            <p:ph type="sldNum" sz="quarter" idx="12"/>
          </p:nvPr>
        </p:nvSpPr>
        <p:spPr/>
        <p:txBody>
          <a:bodyPr/>
          <a:lstStyle>
            <a:lvl1pPr>
              <a:defRPr/>
            </a:lvl1pPr>
          </a:lstStyle>
          <a:p>
            <a:pPr>
              <a:defRPr/>
            </a:pPr>
            <a:fld id="{1FF1E27C-6C7A-47F6-BFB2-D035165B313A}" type="slidenum">
              <a:rPr lang="en-US" altLang="en-US"/>
              <a:pPr>
                <a:defRPr/>
              </a:pPr>
              <a:t>‹#›</a:t>
            </a:fld>
            <a:endParaRPr lang="en-US" altLang="en-US"/>
          </a:p>
        </p:txBody>
      </p:sp>
    </p:spTree>
    <p:extLst>
      <p:ext uri="{BB962C8B-B14F-4D97-AF65-F5344CB8AC3E}">
        <p14:creationId xmlns:p14="http://schemas.microsoft.com/office/powerpoint/2010/main" val="33077454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Isosceles Triangle 2"/>
          <p:cNvSpPr>
            <a:spLocks noChangeAspect="1"/>
          </p:cNvSpPr>
          <p:nvPr/>
        </p:nvSpPr>
        <p:spPr>
          <a:xfrm rot="5400000">
            <a:off x="590550" y="6447367"/>
            <a:ext cx="190500" cy="160867"/>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p>
        </p:txBody>
      </p:sp>
      <p:sp>
        <p:nvSpPr>
          <p:cNvPr id="2" name="Title 1"/>
          <p:cNvSpPr>
            <a:spLocks noGrp="1"/>
          </p:cNvSpPr>
          <p:nvPr>
            <p:ph type="title"/>
          </p:nvPr>
        </p:nvSpPr>
        <p:spPr>
          <a:xfrm>
            <a:off x="609600" y="228600"/>
            <a:ext cx="10972800" cy="914400"/>
          </a:xfrm>
        </p:spPr>
        <p:txBody>
          <a:bodyPr/>
          <a:lstStyle/>
          <a:p>
            <a:r>
              <a:rPr lang="en-US"/>
              <a:t>Click to edit Master title style</a:t>
            </a:r>
          </a:p>
        </p:txBody>
      </p:sp>
      <p:sp>
        <p:nvSpPr>
          <p:cNvPr id="4" name="Date Placeholder 2"/>
          <p:cNvSpPr>
            <a:spLocks noGrp="1"/>
          </p:cNvSpPr>
          <p:nvPr>
            <p:ph type="dt" sz="half" idx="10"/>
          </p:nvPr>
        </p:nvSpPr>
        <p:spPr/>
        <p:txBody>
          <a:bodyPr/>
          <a:lstStyle>
            <a:lvl1pPr>
              <a:defRPr/>
            </a:lvl1pPr>
          </a:lstStyle>
          <a:p>
            <a:pPr>
              <a:defRPr/>
            </a:pPr>
            <a:endParaRPr lang="en-US"/>
          </a:p>
        </p:txBody>
      </p:sp>
      <p:sp>
        <p:nvSpPr>
          <p:cNvPr id="5" name="Footer Placeholder 3"/>
          <p:cNvSpPr>
            <a:spLocks noGrp="1"/>
          </p:cNvSpPr>
          <p:nvPr>
            <p:ph type="ftr" sz="quarter" idx="11"/>
          </p:nvPr>
        </p:nvSpPr>
        <p:spPr/>
        <p:txBody>
          <a:bodyPr/>
          <a:lstStyle>
            <a:lvl1pPr>
              <a:defRPr/>
            </a:lvl1pPr>
          </a:lstStyle>
          <a:p>
            <a:pPr>
              <a:defRPr/>
            </a:pPr>
            <a:endParaRPr lang="en-US"/>
          </a:p>
        </p:txBody>
      </p:sp>
      <p:sp>
        <p:nvSpPr>
          <p:cNvPr id="6" name="Slide Number Placeholder 4"/>
          <p:cNvSpPr>
            <a:spLocks noGrp="1"/>
          </p:cNvSpPr>
          <p:nvPr>
            <p:ph type="sldNum" sz="quarter" idx="12"/>
          </p:nvPr>
        </p:nvSpPr>
        <p:spPr/>
        <p:txBody>
          <a:bodyPr/>
          <a:lstStyle>
            <a:lvl1pPr>
              <a:defRPr/>
            </a:lvl1pPr>
          </a:lstStyle>
          <a:p>
            <a:pPr>
              <a:defRPr/>
            </a:pPr>
            <a:fld id="{6972004D-2E64-4F0C-8246-967853FD36D9}" type="slidenum">
              <a:rPr lang="en-US" altLang="en-US"/>
              <a:pPr>
                <a:defRPr/>
              </a:pPr>
              <a:t>‹#›</a:t>
            </a:fld>
            <a:endParaRPr lang="en-US" altLang="en-US"/>
          </a:p>
        </p:txBody>
      </p:sp>
    </p:spTree>
    <p:extLst>
      <p:ext uri="{BB962C8B-B14F-4D97-AF65-F5344CB8AC3E}">
        <p14:creationId xmlns:p14="http://schemas.microsoft.com/office/powerpoint/2010/main" val="203677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Straight Connector 10"/>
          <p:cNvSpPr>
            <a:spLocks noChangeShapeType="1"/>
          </p:cNvSpPr>
          <p:nvPr/>
        </p:nvSpPr>
        <p:spPr bwMode="auto">
          <a:xfrm>
            <a:off x="609600" y="6353175"/>
            <a:ext cx="109728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GB"/>
          </a:p>
        </p:txBody>
      </p:sp>
      <p:sp>
        <p:nvSpPr>
          <p:cNvPr id="3" name="Isosceles Triangle 2"/>
          <p:cNvSpPr>
            <a:spLocks noChangeAspect="1"/>
          </p:cNvSpPr>
          <p:nvPr/>
        </p:nvSpPr>
        <p:spPr>
          <a:xfrm rot="5400000">
            <a:off x="590550" y="6447367"/>
            <a:ext cx="190500" cy="160867"/>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p>
        </p:txBody>
      </p:sp>
      <p:sp>
        <p:nvSpPr>
          <p:cNvPr id="4" name="Date Placeholder 1"/>
          <p:cNvSpPr>
            <a:spLocks noGrp="1"/>
          </p:cNvSpPr>
          <p:nvPr>
            <p:ph type="dt" sz="half" idx="10"/>
          </p:nvPr>
        </p:nvSpPr>
        <p:spPr/>
        <p:txBody>
          <a:bodyPr/>
          <a:lstStyle>
            <a:lvl1pPr>
              <a:defRPr/>
            </a:lvl1pPr>
          </a:lstStyle>
          <a:p>
            <a:pPr>
              <a:defRPr/>
            </a:pPr>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3"/>
          <p:cNvSpPr>
            <a:spLocks noGrp="1"/>
          </p:cNvSpPr>
          <p:nvPr>
            <p:ph type="sldNum" sz="quarter" idx="12"/>
          </p:nvPr>
        </p:nvSpPr>
        <p:spPr/>
        <p:txBody>
          <a:bodyPr/>
          <a:lstStyle>
            <a:lvl1pPr>
              <a:defRPr/>
            </a:lvl1pPr>
          </a:lstStyle>
          <a:p>
            <a:pPr>
              <a:defRPr/>
            </a:pPr>
            <a:fld id="{FB91F9DB-03E8-4B28-948B-F27E36EDA40E}" type="slidenum">
              <a:rPr lang="en-US" altLang="en-US"/>
              <a:pPr>
                <a:defRPr/>
              </a:pPr>
              <a:t>‹#›</a:t>
            </a:fld>
            <a:endParaRPr lang="en-US" altLang="en-US"/>
          </a:p>
        </p:txBody>
      </p:sp>
    </p:spTree>
    <p:extLst>
      <p:ext uri="{BB962C8B-B14F-4D97-AF65-F5344CB8AC3E}">
        <p14:creationId xmlns:p14="http://schemas.microsoft.com/office/powerpoint/2010/main" val="24431788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Straight Connector 10"/>
          <p:cNvSpPr>
            <a:spLocks noChangeShapeType="1"/>
          </p:cNvSpPr>
          <p:nvPr/>
        </p:nvSpPr>
        <p:spPr bwMode="auto">
          <a:xfrm>
            <a:off x="609600" y="6353175"/>
            <a:ext cx="109728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GB"/>
          </a:p>
        </p:txBody>
      </p:sp>
      <p:sp>
        <p:nvSpPr>
          <p:cNvPr id="6" name="Straight Connector 11"/>
          <p:cNvSpPr>
            <a:spLocks noChangeShapeType="1"/>
          </p:cNvSpPr>
          <p:nvPr/>
        </p:nvSpPr>
        <p:spPr bwMode="auto">
          <a:xfrm rot="5400000">
            <a:off x="5220229" y="3324226"/>
            <a:ext cx="6035675"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GB"/>
          </a:p>
        </p:txBody>
      </p:sp>
      <p:sp>
        <p:nvSpPr>
          <p:cNvPr id="7" name="Isosceles Triangle 6"/>
          <p:cNvSpPr>
            <a:spLocks noChangeAspect="1"/>
          </p:cNvSpPr>
          <p:nvPr/>
        </p:nvSpPr>
        <p:spPr>
          <a:xfrm rot="5400000">
            <a:off x="590550" y="6447367"/>
            <a:ext cx="190500" cy="160867"/>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p>
        </p:txBody>
      </p:sp>
      <p:sp>
        <p:nvSpPr>
          <p:cNvPr id="2" name="Title 1"/>
          <p:cNvSpPr>
            <a:spLocks noGrp="1"/>
          </p:cNvSpPr>
          <p:nvPr>
            <p:ph type="title"/>
          </p:nvPr>
        </p:nvSpPr>
        <p:spPr>
          <a:xfrm>
            <a:off x="8432800" y="304800"/>
            <a:ext cx="3352800" cy="838200"/>
          </a:xfrm>
        </p:spPr>
        <p:txBody>
          <a:bodyPr>
            <a:noAutofit/>
          </a:bodyPr>
          <a:lstStyle>
            <a:lvl1pPr algn="l">
              <a:buNone/>
              <a:defRPr sz="2000" b="1">
                <a:solidFill>
                  <a:schemeClr val="tx2"/>
                </a:solidFill>
                <a:latin typeface="+mn-lt"/>
                <a:ea typeface="+mn-ea"/>
                <a:cs typeface="+mn-cs"/>
              </a:defRPr>
            </a:lvl1pPr>
          </a:lstStyle>
          <a:p>
            <a:r>
              <a:rPr lang="en-US"/>
              <a:t>Click to edit Master title style</a:t>
            </a:r>
          </a:p>
        </p:txBody>
      </p:sp>
      <p:sp>
        <p:nvSpPr>
          <p:cNvPr id="3" name="Text Placeholder 2"/>
          <p:cNvSpPr>
            <a:spLocks noGrp="1"/>
          </p:cNvSpPr>
          <p:nvPr>
            <p:ph type="body" idx="2"/>
          </p:nvPr>
        </p:nvSpPr>
        <p:spPr>
          <a:xfrm>
            <a:off x="8432800" y="1219201"/>
            <a:ext cx="33528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a:r>
              <a:rPr lang="en-US"/>
              <a:t>Click to edit Master text styles</a:t>
            </a:r>
          </a:p>
        </p:txBody>
      </p:sp>
      <p:sp>
        <p:nvSpPr>
          <p:cNvPr id="12" name="Content Placeholder 11"/>
          <p:cNvSpPr>
            <a:spLocks noGrp="1"/>
          </p:cNvSpPr>
          <p:nvPr>
            <p:ph sz="quarter" idx="1"/>
          </p:nvPr>
        </p:nvSpPr>
        <p:spPr>
          <a:xfrm>
            <a:off x="406400" y="304800"/>
            <a:ext cx="7620000" cy="5715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Date Placeholder 4"/>
          <p:cNvSpPr>
            <a:spLocks noGrp="1"/>
          </p:cNvSpPr>
          <p:nvPr>
            <p:ph type="dt" sz="half" idx="10"/>
          </p:nvPr>
        </p:nvSpPr>
        <p:spPr/>
        <p:txBody>
          <a:bodyPr/>
          <a:lstStyle>
            <a:lvl1pPr>
              <a:defRPr/>
            </a:lvl1pPr>
          </a:lstStyle>
          <a:p>
            <a:pPr>
              <a:defRPr/>
            </a:pPr>
            <a:endParaRPr lang="en-US"/>
          </a:p>
        </p:txBody>
      </p:sp>
      <p:sp>
        <p:nvSpPr>
          <p:cNvPr id="9" name="Footer Placeholder 5"/>
          <p:cNvSpPr>
            <a:spLocks noGrp="1"/>
          </p:cNvSpPr>
          <p:nvPr>
            <p:ph type="ftr" sz="quarter" idx="11"/>
          </p:nvPr>
        </p:nvSpPr>
        <p:spPr/>
        <p:txBody>
          <a:bodyPr/>
          <a:lstStyle>
            <a:lvl1pPr>
              <a:defRPr/>
            </a:lvl1pPr>
          </a:lstStyle>
          <a:p>
            <a:pPr>
              <a:defRPr/>
            </a:pPr>
            <a:endParaRPr lang="en-US"/>
          </a:p>
        </p:txBody>
      </p:sp>
      <p:sp>
        <p:nvSpPr>
          <p:cNvPr id="10" name="Slide Number Placeholder 6"/>
          <p:cNvSpPr>
            <a:spLocks noGrp="1"/>
          </p:cNvSpPr>
          <p:nvPr>
            <p:ph type="sldNum" sz="quarter" idx="12"/>
          </p:nvPr>
        </p:nvSpPr>
        <p:spPr/>
        <p:txBody>
          <a:bodyPr/>
          <a:lstStyle>
            <a:lvl1pPr>
              <a:defRPr/>
            </a:lvl1pPr>
          </a:lstStyle>
          <a:p>
            <a:pPr>
              <a:defRPr/>
            </a:pPr>
            <a:fld id="{51AE8BEC-D1E0-45E5-A3F8-FE36489DBA71}" type="slidenum">
              <a:rPr lang="en-US" altLang="en-US"/>
              <a:pPr>
                <a:defRPr/>
              </a:pPr>
              <a:t>‹#›</a:t>
            </a:fld>
            <a:endParaRPr lang="en-US" altLang="en-US"/>
          </a:p>
        </p:txBody>
      </p:sp>
    </p:spTree>
    <p:extLst>
      <p:ext uri="{BB962C8B-B14F-4D97-AF65-F5344CB8AC3E}">
        <p14:creationId xmlns:p14="http://schemas.microsoft.com/office/powerpoint/2010/main" val="37341541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Pr>
        <a:solidFill>
          <a:schemeClr val="bg2"/>
        </a:solidFill>
        <a:effectLst/>
      </p:bgPr>
    </p:bg>
    <p:spTree>
      <p:nvGrpSpPr>
        <p:cNvPr id="1" name=""/>
        <p:cNvGrpSpPr/>
        <p:nvPr/>
      </p:nvGrpSpPr>
      <p:grpSpPr>
        <a:xfrm>
          <a:off x="0" y="0"/>
          <a:ext cx="0" cy="0"/>
          <a:chOff x="0" y="0"/>
          <a:chExt cx="0" cy="0"/>
        </a:xfrm>
      </p:grpSpPr>
      <p:sp>
        <p:nvSpPr>
          <p:cNvPr id="5" name="Straight Connector 10"/>
          <p:cNvSpPr>
            <a:spLocks noChangeShapeType="1"/>
          </p:cNvSpPr>
          <p:nvPr/>
        </p:nvSpPr>
        <p:spPr bwMode="auto">
          <a:xfrm>
            <a:off x="609600" y="6353175"/>
            <a:ext cx="109728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GB"/>
          </a:p>
        </p:txBody>
      </p:sp>
      <p:sp>
        <p:nvSpPr>
          <p:cNvPr id="6" name="Isosceles Triangle 5"/>
          <p:cNvSpPr>
            <a:spLocks noChangeAspect="1"/>
          </p:cNvSpPr>
          <p:nvPr/>
        </p:nvSpPr>
        <p:spPr>
          <a:xfrm rot="5400000">
            <a:off x="590550" y="6447367"/>
            <a:ext cx="190500" cy="160867"/>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p>
        </p:txBody>
      </p:sp>
      <p:sp>
        <p:nvSpPr>
          <p:cNvPr id="7" name="Rectangle 6"/>
          <p:cNvSpPr/>
          <p:nvPr/>
        </p:nvSpPr>
        <p:spPr>
          <a:xfrm>
            <a:off x="609601" y="500063"/>
            <a:ext cx="243417"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p>
        </p:txBody>
      </p:sp>
      <p:sp>
        <p:nvSpPr>
          <p:cNvPr id="2" name="Title 1"/>
          <p:cNvSpPr>
            <a:spLocks noGrp="1"/>
          </p:cNvSpPr>
          <p:nvPr>
            <p:ph type="title"/>
          </p:nvPr>
        </p:nvSpPr>
        <p:spPr>
          <a:xfrm>
            <a:off x="609600" y="500856"/>
            <a:ext cx="10972800" cy="674688"/>
          </a:xfrm>
          <a:ln>
            <a:solidFill>
              <a:schemeClr val="accent1"/>
            </a:solidFill>
          </a:ln>
        </p:spPr>
        <p:txBody>
          <a:bodyPr lIns="274320" anchor="ctr"/>
          <a:lstStyle>
            <a:lvl1pPr algn="r">
              <a:buNone/>
              <a:defRPr sz="2000" b="0">
                <a:solidFill>
                  <a:schemeClr val="tx1"/>
                </a:solidFill>
              </a:defRPr>
            </a:lvl1pPr>
          </a:lstStyle>
          <a:p>
            <a:r>
              <a:rPr lang="en-US"/>
              <a:t>Click to edit Master title style</a:t>
            </a:r>
          </a:p>
        </p:txBody>
      </p:sp>
      <p:sp>
        <p:nvSpPr>
          <p:cNvPr id="3" name="Picture Placeholder 2"/>
          <p:cNvSpPr>
            <a:spLocks noGrp="1"/>
          </p:cNvSpPr>
          <p:nvPr>
            <p:ph type="pic" idx="1"/>
          </p:nvPr>
        </p:nvSpPr>
        <p:spPr>
          <a:xfrm>
            <a:off x="609600" y="1905000"/>
            <a:ext cx="10972800" cy="4270248"/>
          </a:xfrm>
          <a:solidFill>
            <a:schemeClr val="tx1">
              <a:shade val="50000"/>
            </a:schemeClr>
          </a:solidFill>
          <a:ln>
            <a:noFill/>
          </a:ln>
          <a:effectLst/>
        </p:spPr>
        <p:txBody>
          <a:bodyPr>
            <a:normAutofit/>
          </a:bodyPr>
          <a:lstStyle>
            <a:lvl1pPr marL="0" indent="0">
              <a:spcBef>
                <a:spcPts val="600"/>
              </a:spcBef>
              <a:buNone/>
              <a:defRPr sz="3200"/>
            </a:lvl1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609600" y="1219200"/>
            <a:ext cx="10972800" cy="533400"/>
          </a:xfrm>
        </p:spPr>
        <p:txBody>
          <a:bodyPr anchor="ctr"/>
          <a:lstStyle>
            <a:lvl1pPr marL="0" indent="0" algn="l">
              <a:buFontTx/>
              <a:buNone/>
              <a:defRPr sz="1400"/>
            </a:lvl1pPr>
            <a:lvl2pPr>
              <a:defRPr sz="1200"/>
            </a:lvl2pPr>
            <a:lvl3pPr>
              <a:defRPr sz="1000"/>
            </a:lvl3pPr>
            <a:lvl4pPr>
              <a:defRPr sz="900"/>
            </a:lvl4pPr>
            <a:lvl5pPr>
              <a:defRPr sz="900"/>
            </a:lvl5pPr>
          </a:lstStyle>
          <a:p>
            <a:pPr lvl="0"/>
            <a:r>
              <a:rPr lang="en-US"/>
              <a:t>Click to edit Master text styles</a:t>
            </a:r>
          </a:p>
        </p:txBody>
      </p:sp>
      <p:sp>
        <p:nvSpPr>
          <p:cNvPr id="8" name="Date Placeholder 4"/>
          <p:cNvSpPr>
            <a:spLocks noGrp="1"/>
          </p:cNvSpPr>
          <p:nvPr>
            <p:ph type="dt" sz="half" idx="10"/>
          </p:nvPr>
        </p:nvSpPr>
        <p:spPr/>
        <p:txBody>
          <a:bodyPr/>
          <a:lstStyle>
            <a:lvl1pPr>
              <a:defRPr/>
            </a:lvl1pPr>
          </a:lstStyle>
          <a:p>
            <a:pPr>
              <a:defRPr/>
            </a:pPr>
            <a:endParaRPr lang="en-US"/>
          </a:p>
        </p:txBody>
      </p:sp>
      <p:sp>
        <p:nvSpPr>
          <p:cNvPr id="9" name="Footer Placeholder 5"/>
          <p:cNvSpPr>
            <a:spLocks noGrp="1"/>
          </p:cNvSpPr>
          <p:nvPr>
            <p:ph type="ftr" sz="quarter" idx="11"/>
          </p:nvPr>
        </p:nvSpPr>
        <p:spPr/>
        <p:txBody>
          <a:bodyPr/>
          <a:lstStyle>
            <a:lvl1pPr>
              <a:defRPr/>
            </a:lvl1pPr>
          </a:lstStyle>
          <a:p>
            <a:pPr>
              <a:defRPr/>
            </a:pPr>
            <a:endParaRPr lang="en-US"/>
          </a:p>
        </p:txBody>
      </p:sp>
      <p:sp>
        <p:nvSpPr>
          <p:cNvPr id="10" name="Slide Number Placeholder 6"/>
          <p:cNvSpPr>
            <a:spLocks noGrp="1"/>
          </p:cNvSpPr>
          <p:nvPr>
            <p:ph type="sldNum" sz="quarter" idx="12"/>
          </p:nvPr>
        </p:nvSpPr>
        <p:spPr/>
        <p:txBody>
          <a:bodyPr/>
          <a:lstStyle>
            <a:lvl1pPr>
              <a:defRPr/>
            </a:lvl1pPr>
          </a:lstStyle>
          <a:p>
            <a:pPr>
              <a:defRPr/>
            </a:pPr>
            <a:fld id="{4FC85859-31CE-4C2F-B3C7-4C7A427E4C54}" type="slidenum">
              <a:rPr lang="en-US" altLang="en-US"/>
              <a:pPr>
                <a:defRPr/>
              </a:pPr>
              <a:t>‹#›</a:t>
            </a:fld>
            <a:endParaRPr lang="en-US" altLang="en-US"/>
          </a:p>
        </p:txBody>
      </p:sp>
    </p:spTree>
    <p:extLst>
      <p:ext uri="{BB962C8B-B14F-4D97-AF65-F5344CB8AC3E}">
        <p14:creationId xmlns:p14="http://schemas.microsoft.com/office/powerpoint/2010/main" val="235355891"/>
      </p:ext>
    </p:extLst>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21"/>
          <p:cNvSpPr>
            <a:spLocks noGrp="1"/>
          </p:cNvSpPr>
          <p:nvPr>
            <p:ph type="title"/>
          </p:nvPr>
        </p:nvSpPr>
        <p:spPr bwMode="auto">
          <a:xfrm>
            <a:off x="609600" y="152400"/>
            <a:ext cx="109728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7" name="Text Placeholder 12"/>
          <p:cNvSpPr>
            <a:spLocks noGrp="1"/>
          </p:cNvSpPr>
          <p:nvPr>
            <p:ph type="body" idx="1"/>
          </p:nvPr>
        </p:nvSpPr>
        <p:spPr bwMode="auto">
          <a:xfrm>
            <a:off x="609600" y="1219200"/>
            <a:ext cx="10972800" cy="4910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4" name="Date Placeholder 13"/>
          <p:cNvSpPr>
            <a:spLocks noGrp="1"/>
          </p:cNvSpPr>
          <p:nvPr>
            <p:ph type="dt" sz="half" idx="2"/>
          </p:nvPr>
        </p:nvSpPr>
        <p:spPr>
          <a:xfrm>
            <a:off x="8534401" y="6356351"/>
            <a:ext cx="3052233" cy="365125"/>
          </a:xfrm>
          <a:prstGeom prst="rect">
            <a:avLst/>
          </a:prstGeom>
        </p:spPr>
        <p:txBody>
          <a:bodyPr vert="horz"/>
          <a:lstStyle>
            <a:lvl1pPr algn="l" eaLnBrk="1" latinLnBrk="0" hangingPunct="1">
              <a:defRPr kumimoji="0" sz="1400">
                <a:solidFill>
                  <a:schemeClr val="tx2"/>
                </a:solidFill>
                <a:latin typeface="Tahoma" charset="0"/>
                <a:cs typeface="+mn-cs"/>
              </a:defRPr>
            </a:lvl1pPr>
          </a:lstStyle>
          <a:p>
            <a:pPr>
              <a:defRPr/>
            </a:pPr>
            <a:endParaRPr lang="en-US"/>
          </a:p>
        </p:txBody>
      </p:sp>
      <p:sp>
        <p:nvSpPr>
          <p:cNvPr id="3" name="Footer Placeholder 2"/>
          <p:cNvSpPr>
            <a:spLocks noGrp="1"/>
          </p:cNvSpPr>
          <p:nvPr>
            <p:ph type="ftr" sz="quarter" idx="3"/>
          </p:nvPr>
        </p:nvSpPr>
        <p:spPr>
          <a:xfrm>
            <a:off x="3865033" y="6356351"/>
            <a:ext cx="4673600" cy="365125"/>
          </a:xfrm>
          <a:prstGeom prst="rect">
            <a:avLst/>
          </a:prstGeom>
        </p:spPr>
        <p:txBody>
          <a:bodyPr vert="horz"/>
          <a:lstStyle>
            <a:lvl1pPr algn="r" eaLnBrk="1" latinLnBrk="0" hangingPunct="1">
              <a:defRPr kumimoji="0" sz="1400">
                <a:solidFill>
                  <a:schemeClr val="tx2"/>
                </a:solidFill>
                <a:latin typeface="Tahoma" charset="0"/>
                <a:cs typeface="+mn-cs"/>
              </a:defRPr>
            </a:lvl1pPr>
          </a:lstStyle>
          <a:p>
            <a:pPr>
              <a:defRPr/>
            </a:pPr>
            <a:endParaRPr lang="en-US"/>
          </a:p>
        </p:txBody>
      </p:sp>
      <p:sp>
        <p:nvSpPr>
          <p:cNvPr id="23" name="Slide Number Placeholder 22"/>
          <p:cNvSpPr>
            <a:spLocks noGrp="1"/>
          </p:cNvSpPr>
          <p:nvPr>
            <p:ph type="sldNum" sz="quarter" idx="4"/>
          </p:nvPr>
        </p:nvSpPr>
        <p:spPr>
          <a:xfrm>
            <a:off x="817033" y="6356351"/>
            <a:ext cx="26416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sz="1400">
                <a:solidFill>
                  <a:schemeClr val="tx2"/>
                </a:solidFill>
              </a:defRPr>
            </a:lvl1pPr>
          </a:lstStyle>
          <a:p>
            <a:pPr>
              <a:defRPr/>
            </a:pPr>
            <a:fld id="{7BBB7F55-BD5B-4232-BDC4-73EA11208409}" type="slidenum">
              <a:rPr lang="en-US" altLang="en-US"/>
              <a:pPr>
                <a:defRPr/>
              </a:pPr>
              <a:t>‹#›</a:t>
            </a:fld>
            <a:endParaRPr lang="en-US" altLang="en-US"/>
          </a:p>
        </p:txBody>
      </p:sp>
      <p:sp>
        <p:nvSpPr>
          <p:cNvPr id="1031" name="Straight Connector 27"/>
          <p:cNvSpPr>
            <a:spLocks noChangeShapeType="1"/>
          </p:cNvSpPr>
          <p:nvPr/>
        </p:nvSpPr>
        <p:spPr bwMode="auto">
          <a:xfrm>
            <a:off x="609600" y="6353175"/>
            <a:ext cx="109728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GB"/>
          </a:p>
        </p:txBody>
      </p:sp>
      <p:sp>
        <p:nvSpPr>
          <p:cNvPr id="1032" name="Straight Connector 28"/>
          <p:cNvSpPr>
            <a:spLocks noChangeShapeType="1"/>
          </p:cNvSpPr>
          <p:nvPr/>
        </p:nvSpPr>
        <p:spPr bwMode="auto">
          <a:xfrm>
            <a:off x="609600" y="1143000"/>
            <a:ext cx="109728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GB"/>
          </a:p>
        </p:txBody>
      </p:sp>
      <p:sp>
        <p:nvSpPr>
          <p:cNvPr id="10" name="Isosceles Triangle 9"/>
          <p:cNvSpPr>
            <a:spLocks noChangeAspect="1"/>
          </p:cNvSpPr>
          <p:nvPr/>
        </p:nvSpPr>
        <p:spPr>
          <a:xfrm rot="5400000">
            <a:off x="590550" y="6447367"/>
            <a:ext cx="190500" cy="160867"/>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p>
        </p:txBody>
      </p:sp>
    </p:spTree>
  </p:cSld>
  <p:clrMap bg1="lt1" tx1="dk1" bg2="lt2" tx2="dk2" accent1="accent1" accent2="accent2" accent3="accent3" accent4="accent4" accent5="accent5" accent6="accent6" hlink="hlink" folHlink="folHlink"/>
  <p:sldLayoutIdLst>
    <p:sldLayoutId id="2147483842" r:id="rId1"/>
    <p:sldLayoutId id="2147483838" r:id="rId2"/>
    <p:sldLayoutId id="2147483843" r:id="rId3"/>
    <p:sldLayoutId id="2147483839" r:id="rId4"/>
    <p:sldLayoutId id="2147483840" r:id="rId5"/>
    <p:sldLayoutId id="2147483844" r:id="rId6"/>
    <p:sldLayoutId id="2147483845" r:id="rId7"/>
    <p:sldLayoutId id="2147483846" r:id="rId8"/>
    <p:sldLayoutId id="2147483847" r:id="rId9"/>
    <p:sldLayoutId id="2147483841" r:id="rId10"/>
    <p:sldLayoutId id="2147483848" r:id="rId11"/>
    <p:sldLayoutId id="2147483849" r:id="rId12"/>
  </p:sldLayoutIdLst>
  <p:txStyles>
    <p:titleStyle>
      <a:lvl1pPr algn="l" rtl="0" eaLnBrk="0" fontAlgn="base" hangingPunct="0">
        <a:spcBef>
          <a:spcPct val="0"/>
        </a:spcBef>
        <a:spcAft>
          <a:spcPct val="0"/>
        </a:spcAft>
        <a:defRPr sz="3200" kern="1200">
          <a:solidFill>
            <a:schemeClr val="tx2"/>
          </a:solidFill>
          <a:latin typeface="+mj-lt"/>
          <a:ea typeface="+mj-ea"/>
          <a:cs typeface="+mj-cs"/>
        </a:defRPr>
      </a:lvl1pPr>
      <a:lvl2pPr algn="l" rtl="0" eaLnBrk="0" fontAlgn="base" hangingPunct="0">
        <a:spcBef>
          <a:spcPct val="0"/>
        </a:spcBef>
        <a:spcAft>
          <a:spcPct val="0"/>
        </a:spcAft>
        <a:defRPr sz="3200">
          <a:solidFill>
            <a:schemeClr val="tx2"/>
          </a:solidFill>
          <a:latin typeface="Bookman Old Style" panose="02050604050505020204" pitchFamily="18" charset="0"/>
        </a:defRPr>
      </a:lvl2pPr>
      <a:lvl3pPr algn="l" rtl="0" eaLnBrk="0" fontAlgn="base" hangingPunct="0">
        <a:spcBef>
          <a:spcPct val="0"/>
        </a:spcBef>
        <a:spcAft>
          <a:spcPct val="0"/>
        </a:spcAft>
        <a:defRPr sz="3200">
          <a:solidFill>
            <a:schemeClr val="tx2"/>
          </a:solidFill>
          <a:latin typeface="Bookman Old Style" panose="02050604050505020204" pitchFamily="18" charset="0"/>
        </a:defRPr>
      </a:lvl3pPr>
      <a:lvl4pPr algn="l" rtl="0" eaLnBrk="0" fontAlgn="base" hangingPunct="0">
        <a:spcBef>
          <a:spcPct val="0"/>
        </a:spcBef>
        <a:spcAft>
          <a:spcPct val="0"/>
        </a:spcAft>
        <a:defRPr sz="3200">
          <a:solidFill>
            <a:schemeClr val="tx2"/>
          </a:solidFill>
          <a:latin typeface="Bookman Old Style" panose="02050604050505020204" pitchFamily="18" charset="0"/>
        </a:defRPr>
      </a:lvl4pPr>
      <a:lvl5pPr algn="l" rtl="0" eaLnBrk="0" fontAlgn="base" hangingPunct="0">
        <a:spcBef>
          <a:spcPct val="0"/>
        </a:spcBef>
        <a:spcAft>
          <a:spcPct val="0"/>
        </a:spcAft>
        <a:defRPr sz="3200">
          <a:solidFill>
            <a:schemeClr val="tx2"/>
          </a:solidFill>
          <a:latin typeface="Bookman Old Style" panose="02050604050505020204" pitchFamily="18" charset="0"/>
        </a:defRPr>
      </a:lvl5pPr>
      <a:lvl6pPr marL="457200" algn="l" rtl="0" fontAlgn="base">
        <a:spcBef>
          <a:spcPct val="0"/>
        </a:spcBef>
        <a:spcAft>
          <a:spcPct val="0"/>
        </a:spcAft>
        <a:defRPr sz="3200">
          <a:solidFill>
            <a:schemeClr val="tx2"/>
          </a:solidFill>
          <a:latin typeface="Bookman Old Style" panose="02050604050505020204" pitchFamily="18" charset="0"/>
        </a:defRPr>
      </a:lvl6pPr>
      <a:lvl7pPr marL="914400" algn="l" rtl="0" fontAlgn="base">
        <a:spcBef>
          <a:spcPct val="0"/>
        </a:spcBef>
        <a:spcAft>
          <a:spcPct val="0"/>
        </a:spcAft>
        <a:defRPr sz="3200">
          <a:solidFill>
            <a:schemeClr val="tx2"/>
          </a:solidFill>
          <a:latin typeface="Bookman Old Style" panose="02050604050505020204" pitchFamily="18" charset="0"/>
        </a:defRPr>
      </a:lvl7pPr>
      <a:lvl8pPr marL="1371600" algn="l" rtl="0" fontAlgn="base">
        <a:spcBef>
          <a:spcPct val="0"/>
        </a:spcBef>
        <a:spcAft>
          <a:spcPct val="0"/>
        </a:spcAft>
        <a:defRPr sz="3200">
          <a:solidFill>
            <a:schemeClr val="tx2"/>
          </a:solidFill>
          <a:latin typeface="Bookman Old Style" panose="02050604050505020204" pitchFamily="18" charset="0"/>
        </a:defRPr>
      </a:lvl8pPr>
      <a:lvl9pPr marL="1828800" algn="l" rtl="0" fontAlgn="base">
        <a:spcBef>
          <a:spcPct val="0"/>
        </a:spcBef>
        <a:spcAft>
          <a:spcPct val="0"/>
        </a:spcAft>
        <a:defRPr sz="3200">
          <a:solidFill>
            <a:schemeClr val="tx2"/>
          </a:solidFill>
          <a:latin typeface="Bookman Old Style" panose="02050604050505020204" pitchFamily="18" charset="0"/>
        </a:defRPr>
      </a:lvl9pPr>
    </p:titleStyle>
    <p:bodyStyle>
      <a:lvl1pPr marL="273050" indent="-273050" algn="l" rtl="0" eaLnBrk="0" fontAlgn="base" hangingPunct="0">
        <a:spcBef>
          <a:spcPts val="600"/>
        </a:spcBef>
        <a:spcAft>
          <a:spcPct val="0"/>
        </a:spcAft>
        <a:buClr>
          <a:schemeClr val="accent1"/>
        </a:buClr>
        <a:buSzPct val="76000"/>
        <a:buFont typeface="Wingdings 3" panose="05040102010807070707" pitchFamily="18" charset="2"/>
        <a:buChar char=""/>
        <a:defRPr sz="2600" kern="1200">
          <a:solidFill>
            <a:schemeClr val="tx1"/>
          </a:solidFill>
          <a:latin typeface="+mn-lt"/>
          <a:ea typeface="+mn-ea"/>
          <a:cs typeface="+mn-cs"/>
        </a:defRPr>
      </a:lvl1pPr>
      <a:lvl2pPr marL="547688" indent="-273050" algn="l" rtl="0" eaLnBrk="0" fontAlgn="base" hangingPunct="0">
        <a:spcBef>
          <a:spcPts val="500"/>
        </a:spcBef>
        <a:spcAft>
          <a:spcPct val="0"/>
        </a:spcAft>
        <a:buClr>
          <a:schemeClr val="accent2"/>
        </a:buClr>
        <a:buSzPct val="76000"/>
        <a:buFont typeface="Wingdings 3" panose="05040102010807070707" pitchFamily="18" charset="2"/>
        <a:buChar char=""/>
        <a:defRPr sz="2300" kern="1200">
          <a:solidFill>
            <a:schemeClr val="tx2"/>
          </a:solidFill>
          <a:latin typeface="+mn-lt"/>
          <a:ea typeface="+mn-ea"/>
          <a:cs typeface="+mn-cs"/>
        </a:defRPr>
      </a:lvl2pPr>
      <a:lvl3pPr marL="822325" indent="-228600" algn="l" rtl="0" eaLnBrk="0" fontAlgn="base" hangingPunct="0">
        <a:spcBef>
          <a:spcPts val="500"/>
        </a:spcBef>
        <a:spcAft>
          <a:spcPct val="0"/>
        </a:spcAft>
        <a:buClr>
          <a:srgbClr val="BCBCBC"/>
        </a:buClr>
        <a:buSzPct val="76000"/>
        <a:buFont typeface="Wingdings 3" panose="05040102010807070707" pitchFamily="18" charset="2"/>
        <a:buChar char=""/>
        <a:defRPr sz="2000" kern="1200">
          <a:solidFill>
            <a:schemeClr val="tx1"/>
          </a:solidFill>
          <a:latin typeface="+mn-lt"/>
          <a:ea typeface="+mn-ea"/>
          <a:cs typeface="+mn-cs"/>
        </a:defRPr>
      </a:lvl3pPr>
      <a:lvl4pPr marL="1096963" indent="-228600" algn="l" rtl="0" eaLnBrk="0" fontAlgn="base" hangingPunct="0">
        <a:spcBef>
          <a:spcPts val="400"/>
        </a:spcBef>
        <a:spcAft>
          <a:spcPct val="0"/>
        </a:spcAft>
        <a:buClr>
          <a:srgbClr val="8BA2B4"/>
        </a:buClr>
        <a:buSzPct val="70000"/>
        <a:buFont typeface="Wingdings" panose="05000000000000000000" pitchFamily="2" charset="2"/>
        <a:buChar char=""/>
        <a:defRPr kern="1200">
          <a:solidFill>
            <a:schemeClr val="tx1"/>
          </a:solidFill>
          <a:latin typeface="+mn-lt"/>
          <a:ea typeface="+mn-ea"/>
          <a:cs typeface="+mn-cs"/>
        </a:defRPr>
      </a:lvl4pPr>
      <a:lvl5pPr marL="1371600" indent="-228600" algn="l" rtl="0" eaLnBrk="0" fontAlgn="base" hangingPunct="0">
        <a:spcBef>
          <a:spcPts val="300"/>
        </a:spcBef>
        <a:spcAft>
          <a:spcPct val="0"/>
        </a:spcAft>
        <a:buClr>
          <a:schemeClr val="accent2"/>
        </a:buClr>
        <a:buSzPct val="70000"/>
        <a:buFont typeface="Wingdings" panose="05000000000000000000" pitchFamily="2" charset="2"/>
        <a:buChar char=""/>
        <a:defRPr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image" Target="../media/image27.emf"/><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jpe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32.emf"/></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 Id="rId5" Type="http://schemas.openxmlformats.org/officeDocument/2006/relationships/image" Target="../media/image39.png"/><Relationship Id="rId4" Type="http://schemas.openxmlformats.org/officeDocument/2006/relationships/image" Target="../media/image38.png"/></Relationships>
</file>

<file path=ppt/slides/_rels/slide36.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png"/><Relationship Id="rId1" Type="http://schemas.openxmlformats.org/officeDocument/2006/relationships/slideLayout" Target="../slideLayouts/slideLayout6.xml"/><Relationship Id="rId4" Type="http://schemas.openxmlformats.org/officeDocument/2006/relationships/image" Target="../media/image42.jpeg"/></Relationships>
</file>

<file path=ppt/slides/_rels/slide37.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2.xml"/><Relationship Id="rId1" Type="http://schemas.openxmlformats.org/officeDocument/2006/relationships/vmlDrawing" Target="../drawings/vmlDrawing2.vml"/><Relationship Id="rId5" Type="http://schemas.openxmlformats.org/officeDocument/2006/relationships/image" Target="../media/image52.emf"/><Relationship Id="rId4" Type="http://schemas.openxmlformats.org/officeDocument/2006/relationships/oleObject" Target="../embeddings/oleObject2.bin"/></Relationships>
</file>

<file path=ppt/slides/_rels/slide46.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2.xml"/><Relationship Id="rId4" Type="http://schemas.openxmlformats.org/officeDocument/2006/relationships/image" Target="../media/image55.jpeg"/></Relationships>
</file>

<file path=ppt/slides/_rels/slide47.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6.jpe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6.xml"/><Relationship Id="rId1" Type="http://schemas.openxmlformats.org/officeDocument/2006/relationships/tags" Target="../tags/tag1.xml"/><Relationship Id="rId4" Type="http://schemas.openxmlformats.org/officeDocument/2006/relationships/image" Target="../media/image59.jpeg"/></Relationships>
</file>

<file path=ppt/slides/_rels/slide53.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5.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2693988" y="51054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r" rtl="0" fontAlgn="base">
              <a:spcBef>
                <a:spcPct val="0"/>
              </a:spcBef>
              <a:spcAft>
                <a:spcPct val="0"/>
              </a:spcAft>
              <a:defRPr sz="3200" kern="1200">
                <a:solidFill>
                  <a:schemeClr val="tx1"/>
                </a:solidFill>
                <a:latin typeface="+mj-lt"/>
                <a:ea typeface="+mj-ea"/>
                <a:cs typeface="+mj-cs"/>
              </a:defRPr>
            </a:lvl1pPr>
            <a:lvl2pPr algn="l" rtl="0" fontAlgn="base">
              <a:spcBef>
                <a:spcPct val="0"/>
              </a:spcBef>
              <a:spcAft>
                <a:spcPct val="0"/>
              </a:spcAft>
              <a:defRPr sz="3200">
                <a:solidFill>
                  <a:schemeClr val="tx2"/>
                </a:solidFill>
                <a:latin typeface="Bookman Old Style" panose="02050604050505020204" pitchFamily="18" charset="0"/>
              </a:defRPr>
            </a:lvl2pPr>
            <a:lvl3pPr algn="l" rtl="0" fontAlgn="base">
              <a:spcBef>
                <a:spcPct val="0"/>
              </a:spcBef>
              <a:spcAft>
                <a:spcPct val="0"/>
              </a:spcAft>
              <a:defRPr sz="3200">
                <a:solidFill>
                  <a:schemeClr val="tx2"/>
                </a:solidFill>
                <a:latin typeface="Bookman Old Style" panose="02050604050505020204" pitchFamily="18" charset="0"/>
              </a:defRPr>
            </a:lvl3pPr>
            <a:lvl4pPr algn="l" rtl="0" fontAlgn="base">
              <a:spcBef>
                <a:spcPct val="0"/>
              </a:spcBef>
              <a:spcAft>
                <a:spcPct val="0"/>
              </a:spcAft>
              <a:defRPr sz="3200">
                <a:solidFill>
                  <a:schemeClr val="tx2"/>
                </a:solidFill>
                <a:latin typeface="Bookman Old Style" panose="02050604050505020204" pitchFamily="18" charset="0"/>
              </a:defRPr>
            </a:lvl4pPr>
            <a:lvl5pPr algn="l" rtl="0" fontAlgn="base">
              <a:spcBef>
                <a:spcPct val="0"/>
              </a:spcBef>
              <a:spcAft>
                <a:spcPct val="0"/>
              </a:spcAft>
              <a:defRPr sz="3200">
                <a:solidFill>
                  <a:schemeClr val="tx2"/>
                </a:solidFill>
                <a:latin typeface="Bookman Old Style" panose="02050604050505020204" pitchFamily="18" charset="0"/>
              </a:defRPr>
            </a:lvl5pPr>
            <a:lvl6pPr marL="457200" algn="l" rtl="0" fontAlgn="base">
              <a:spcBef>
                <a:spcPct val="0"/>
              </a:spcBef>
              <a:spcAft>
                <a:spcPct val="0"/>
              </a:spcAft>
              <a:defRPr sz="3200">
                <a:solidFill>
                  <a:schemeClr val="tx2"/>
                </a:solidFill>
                <a:latin typeface="Bookman Old Style" panose="02050604050505020204" pitchFamily="18" charset="0"/>
              </a:defRPr>
            </a:lvl6pPr>
            <a:lvl7pPr marL="914400" algn="l" rtl="0" fontAlgn="base">
              <a:spcBef>
                <a:spcPct val="0"/>
              </a:spcBef>
              <a:spcAft>
                <a:spcPct val="0"/>
              </a:spcAft>
              <a:defRPr sz="3200">
                <a:solidFill>
                  <a:schemeClr val="tx2"/>
                </a:solidFill>
                <a:latin typeface="Bookman Old Style" panose="02050604050505020204" pitchFamily="18" charset="0"/>
              </a:defRPr>
            </a:lvl7pPr>
            <a:lvl8pPr marL="1371600" algn="l" rtl="0" fontAlgn="base">
              <a:spcBef>
                <a:spcPct val="0"/>
              </a:spcBef>
              <a:spcAft>
                <a:spcPct val="0"/>
              </a:spcAft>
              <a:defRPr sz="3200">
                <a:solidFill>
                  <a:schemeClr val="tx2"/>
                </a:solidFill>
                <a:latin typeface="Bookman Old Style" panose="02050604050505020204" pitchFamily="18" charset="0"/>
              </a:defRPr>
            </a:lvl8pPr>
            <a:lvl9pPr marL="1828800" algn="l" rtl="0" fontAlgn="base">
              <a:spcBef>
                <a:spcPct val="0"/>
              </a:spcBef>
              <a:spcAft>
                <a:spcPct val="0"/>
              </a:spcAft>
              <a:defRPr sz="3200">
                <a:solidFill>
                  <a:schemeClr val="tx2"/>
                </a:solidFill>
                <a:latin typeface="Bookman Old Style" panose="02050604050505020204" pitchFamily="18" charset="0"/>
              </a:defRPr>
            </a:lvl9pPr>
          </a:lstStyle>
          <a:p>
            <a:pPr algn="ctr" eaLnBrk="1" hangingPunct="1">
              <a:defRPr/>
            </a:pPr>
            <a:r>
              <a:rPr lang="sr-Cyrl-RS" altLang="en-US" sz="2400" dirty="0">
                <a:latin typeface="+mn-lt"/>
                <a:cs typeface="Arial" panose="020B0604020202020204" pitchFamily="34" charset="0"/>
              </a:rPr>
              <a:t>
</a:t>
            </a:r>
            <a:endParaRPr lang="en-US" altLang="en-US" sz="2400" dirty="0">
              <a:latin typeface="+mn-lt"/>
              <a:cs typeface="Arial" panose="020B0604020202020204" pitchFamily="34" charset="0"/>
            </a:endParaRPr>
          </a:p>
        </p:txBody>
      </p:sp>
      <p:sp>
        <p:nvSpPr>
          <p:cNvPr id="6" name="Subtitle 5"/>
          <p:cNvSpPr>
            <a:spLocks noGrp="1"/>
          </p:cNvSpPr>
          <p:nvPr>
            <p:ph type="subTitle" idx="1"/>
          </p:nvPr>
        </p:nvSpPr>
        <p:spPr/>
        <p:txBody>
          <a:bodyPr/>
          <a:lstStyle/>
          <a:p>
            <a:endParaRPr lang="en-US"/>
          </a:p>
        </p:txBody>
      </p:sp>
      <p:sp>
        <p:nvSpPr>
          <p:cNvPr id="7" name="Title 1"/>
          <p:cNvSpPr txBox="1">
            <a:spLocks/>
          </p:cNvSpPr>
          <p:nvPr/>
        </p:nvSpPr>
        <p:spPr>
          <a:xfrm>
            <a:off x="1600200" y="2819400"/>
            <a:ext cx="8966200" cy="914400"/>
          </a:xfrm>
          <a:prstGeom prst="rect">
            <a:avLst/>
          </a:prstGeom>
        </p:spPr>
        <p:txBody>
          <a:bodyPr vert="horz" anchor="t" anchorCtr="0">
            <a:no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ctr" fontAlgn="auto">
              <a:spcAft>
                <a:spcPts val="0"/>
              </a:spcAft>
              <a:defRPr/>
            </a:pPr>
            <a:r>
              <a:rPr lang="sr-Latn-RS" sz="3200" b="1" dirty="0" smtClean="0"/>
              <a:t>LUNGS</a:t>
            </a:r>
          </a:p>
          <a:p>
            <a:pPr algn="ctr" fontAlgn="auto">
              <a:spcAft>
                <a:spcPts val="0"/>
              </a:spcAft>
              <a:defRPr/>
            </a:pPr>
            <a:r>
              <a:rPr lang="sr-Latn-RS" sz="3200" b="1" dirty="0" smtClean="0"/>
              <a:t/>
            </a:r>
            <a:br>
              <a:rPr lang="sr-Latn-RS" sz="3200" b="1" dirty="0" smtClean="0"/>
            </a:br>
            <a:r>
              <a:rPr lang="en-US" sz="3200" dirty="0" smtClean="0">
                <a:solidFill>
                  <a:schemeClr val="tx2"/>
                </a:solidFill>
              </a:rPr>
              <a:t>Nuclear Medicine Scans: Analysis of uptake mechanism and imaging protocols</a:t>
            </a:r>
            <a:endParaRPr lang="en-US" sz="3200" b="1" dirty="0">
              <a:latin typeface="+mn-lt"/>
              <a:ea typeface="+mj-ea"/>
              <a:cs typeface="Arial" pitchFamily="34" charset="0"/>
            </a:endParaRPr>
          </a:p>
        </p:txBody>
      </p:sp>
    </p:spTree>
  </p:cSld>
  <p:clrMapOvr>
    <a:masterClrMapping/>
  </p:clrMapOvr>
  <p:transition spd="slow" advTm="9425"/>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Content Placeholder 2"/>
          <p:cNvSpPr>
            <a:spLocks noGrp="1"/>
          </p:cNvSpPr>
          <p:nvPr>
            <p:ph sz="quarter" idx="1"/>
          </p:nvPr>
        </p:nvSpPr>
        <p:spPr>
          <a:xfrm>
            <a:off x="1981200" y="1219201"/>
            <a:ext cx="8229600" cy="4937125"/>
          </a:xfrm>
        </p:spPr>
        <p:txBody>
          <a:bodyPr/>
          <a:lstStyle/>
          <a:p>
            <a:pPr eaLnBrk="1" hangingPunct="1"/>
            <a:endParaRPr lang="en-US" altLang="en-US" dirty="0"/>
          </a:p>
        </p:txBody>
      </p:sp>
      <p:pic>
        <p:nvPicPr>
          <p:cNvPr id="19460" name="Picture 4" descr="VentNDTPA"/>
          <p:cNvPicPr>
            <a:picLocks noChangeAspect="1" noChangeArrowheads="1"/>
          </p:cNvPicPr>
          <p:nvPr/>
        </p:nvPicPr>
        <p:blipFill>
          <a:blip r:embed="rId2" cstate="print">
            <a:extLst>
              <a:ext uri="{28A0092B-C50C-407E-A947-70E740481C1C}">
                <a14:useLocalDpi xmlns:a14="http://schemas.microsoft.com/office/drawing/2010/main" val="0"/>
              </a:ext>
            </a:extLst>
          </a:blip>
          <a:srcRect l="7059" t="16216" r="59328" b="56757"/>
          <a:stretch>
            <a:fillRect/>
          </a:stretch>
        </p:blipFill>
        <p:spPr bwMode="auto">
          <a:xfrm>
            <a:off x="2138363" y="1320800"/>
            <a:ext cx="2819400" cy="2349500"/>
          </a:xfrm>
          <a:prstGeom prst="rect">
            <a:avLst/>
          </a:prstGeom>
          <a:noFill/>
          <a:ln w="57150" cmpd="thickThin">
            <a:solidFill>
              <a:srgbClr val="0000FF"/>
            </a:solidFill>
            <a:miter lim="800000"/>
            <a:headEnd/>
            <a:tailEnd/>
          </a:ln>
          <a:extLst>
            <a:ext uri="{909E8E84-426E-40DD-AFC4-6F175D3DCCD1}">
              <a14:hiddenFill xmlns:a14="http://schemas.microsoft.com/office/drawing/2010/main">
                <a:solidFill>
                  <a:srgbClr val="FFFFFF"/>
                </a:solidFill>
              </a14:hiddenFill>
            </a:ext>
          </a:extLst>
        </p:spPr>
      </p:pic>
      <p:pic>
        <p:nvPicPr>
          <p:cNvPr id="19461" name="Picture 5" descr="VentNDTPA"/>
          <p:cNvPicPr>
            <a:picLocks noChangeAspect="1" noChangeArrowheads="1"/>
          </p:cNvPicPr>
          <p:nvPr/>
        </p:nvPicPr>
        <p:blipFill>
          <a:blip r:embed="rId2" cstate="print">
            <a:extLst>
              <a:ext uri="{28A0092B-C50C-407E-A947-70E740481C1C}">
                <a14:useLocalDpi xmlns:a14="http://schemas.microsoft.com/office/drawing/2010/main" val="0"/>
              </a:ext>
            </a:extLst>
          </a:blip>
          <a:srcRect l="58319" t="63568" r="10756" b="10703"/>
          <a:stretch>
            <a:fillRect/>
          </a:stretch>
        </p:blipFill>
        <p:spPr bwMode="auto">
          <a:xfrm>
            <a:off x="6934200" y="4191000"/>
            <a:ext cx="2733675" cy="2357437"/>
          </a:xfrm>
          <a:prstGeom prst="rect">
            <a:avLst/>
          </a:prstGeom>
          <a:noFill/>
          <a:ln w="57150" cmpd="thickThin">
            <a:solidFill>
              <a:srgbClr val="0000FF"/>
            </a:solidFill>
            <a:miter lim="800000"/>
            <a:headEnd/>
            <a:tailEnd/>
          </a:ln>
          <a:extLst>
            <a:ext uri="{909E8E84-426E-40DD-AFC4-6F175D3DCCD1}">
              <a14:hiddenFill xmlns:a14="http://schemas.microsoft.com/office/drawing/2010/main">
                <a:solidFill>
                  <a:srgbClr val="FFFFFF"/>
                </a:solidFill>
              </a14:hiddenFill>
            </a:ext>
          </a:extLst>
        </p:spPr>
      </p:pic>
      <p:pic>
        <p:nvPicPr>
          <p:cNvPr id="19462" name="Picture 6" descr="VentNDTPA"/>
          <p:cNvPicPr>
            <a:picLocks noChangeAspect="1" noChangeArrowheads="1"/>
          </p:cNvPicPr>
          <p:nvPr/>
        </p:nvPicPr>
        <p:blipFill>
          <a:blip r:embed="rId2" cstate="print">
            <a:extLst>
              <a:ext uri="{28A0092B-C50C-407E-A947-70E740481C1C}">
                <a14:useLocalDpi xmlns:a14="http://schemas.microsoft.com/office/drawing/2010/main" val="0"/>
              </a:ext>
            </a:extLst>
          </a:blip>
          <a:srcRect l="7059" t="63568" r="59328" b="9406"/>
          <a:stretch>
            <a:fillRect/>
          </a:stretch>
        </p:blipFill>
        <p:spPr bwMode="auto">
          <a:xfrm>
            <a:off x="2138363" y="4271963"/>
            <a:ext cx="2743200" cy="2286000"/>
          </a:xfrm>
          <a:prstGeom prst="rect">
            <a:avLst/>
          </a:prstGeom>
          <a:noFill/>
          <a:ln w="57150" cmpd="thickThin">
            <a:solidFill>
              <a:srgbClr val="0000FF"/>
            </a:solidFill>
            <a:miter lim="800000"/>
            <a:headEnd/>
            <a:tailEnd/>
          </a:ln>
          <a:extLst>
            <a:ext uri="{909E8E84-426E-40DD-AFC4-6F175D3DCCD1}">
              <a14:hiddenFill xmlns:a14="http://schemas.microsoft.com/office/drawing/2010/main">
                <a:solidFill>
                  <a:srgbClr val="FFFFFF"/>
                </a:solidFill>
              </a14:hiddenFill>
            </a:ext>
          </a:extLst>
        </p:spPr>
      </p:pic>
      <p:pic>
        <p:nvPicPr>
          <p:cNvPr id="19463" name="Picture 7" descr="VentNDTPA"/>
          <p:cNvPicPr>
            <a:picLocks noChangeAspect="1" noChangeArrowheads="1"/>
          </p:cNvPicPr>
          <p:nvPr/>
        </p:nvPicPr>
        <p:blipFill>
          <a:blip r:embed="rId2" cstate="print">
            <a:extLst>
              <a:ext uri="{28A0092B-C50C-407E-A947-70E740481C1C}">
                <a14:useLocalDpi xmlns:a14="http://schemas.microsoft.com/office/drawing/2010/main" val="0"/>
              </a:ext>
            </a:extLst>
          </a:blip>
          <a:srcRect l="57478" t="17514" r="8908" b="53999"/>
          <a:stretch>
            <a:fillRect/>
          </a:stretch>
        </p:blipFill>
        <p:spPr bwMode="auto">
          <a:xfrm>
            <a:off x="6858000" y="1371600"/>
            <a:ext cx="2743200" cy="2409825"/>
          </a:xfrm>
          <a:prstGeom prst="rect">
            <a:avLst/>
          </a:prstGeom>
          <a:noFill/>
          <a:ln w="57150" cmpd="thickThin">
            <a:solidFill>
              <a:srgbClr val="0000FF"/>
            </a:solidFill>
            <a:miter lim="800000"/>
            <a:headEnd/>
            <a:tailEnd/>
          </a:ln>
          <a:extLst>
            <a:ext uri="{909E8E84-426E-40DD-AFC4-6F175D3DCCD1}">
              <a14:hiddenFill xmlns:a14="http://schemas.microsoft.com/office/drawing/2010/main">
                <a:solidFill>
                  <a:srgbClr val="FFFFFF"/>
                </a:solidFill>
              </a14:hiddenFill>
            </a:ext>
          </a:extLst>
        </p:spPr>
      </p:pic>
      <p:sp>
        <p:nvSpPr>
          <p:cNvPr id="19464" name="Text Box 10"/>
          <p:cNvSpPr txBox="1">
            <a:spLocks noChangeArrowheads="1"/>
          </p:cNvSpPr>
          <p:nvPr/>
        </p:nvSpPr>
        <p:spPr bwMode="auto">
          <a:xfrm>
            <a:off x="5410200" y="3810000"/>
            <a:ext cx="144623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r>
              <a:rPr lang="sr-Latn-RS" altLang="en-US" sz="1800" dirty="0" smtClean="0">
                <a:latin typeface="Tahoma" panose="020B0604030504040204" pitchFamily="34" charset="0"/>
              </a:rPr>
              <a:t>Normal scan</a:t>
            </a:r>
            <a:endParaRPr lang="en-US" altLang="en-US" sz="1800" dirty="0">
              <a:latin typeface="Tahoma" panose="020B0604030504040204" pitchFamily="34" charset="0"/>
            </a:endParaRPr>
          </a:p>
        </p:txBody>
      </p:sp>
      <p:sp>
        <p:nvSpPr>
          <p:cNvPr id="19465" name="Text Box 11"/>
          <p:cNvSpPr txBox="1">
            <a:spLocks noChangeArrowheads="1"/>
          </p:cNvSpPr>
          <p:nvPr/>
        </p:nvSpPr>
        <p:spPr bwMode="auto">
          <a:xfrm>
            <a:off x="2133601" y="1295401"/>
            <a:ext cx="53816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r>
              <a:rPr lang="sr-Latn-CS" altLang="en-US" sz="2000" b="1">
                <a:solidFill>
                  <a:schemeClr val="hlink"/>
                </a:solidFill>
                <a:latin typeface="Tahoma" panose="020B0604030504040204" pitchFamily="34" charset="0"/>
              </a:rPr>
              <a:t>AP</a:t>
            </a:r>
            <a:endParaRPr lang="en-US" altLang="en-US" sz="2000" b="1">
              <a:solidFill>
                <a:schemeClr val="hlink"/>
              </a:solidFill>
              <a:latin typeface="Tahoma" panose="020B0604030504040204" pitchFamily="34" charset="0"/>
            </a:endParaRPr>
          </a:p>
        </p:txBody>
      </p:sp>
      <p:sp>
        <p:nvSpPr>
          <p:cNvPr id="19466" name="Text Box 12"/>
          <p:cNvSpPr txBox="1">
            <a:spLocks noChangeArrowheads="1"/>
          </p:cNvSpPr>
          <p:nvPr/>
        </p:nvSpPr>
        <p:spPr bwMode="auto">
          <a:xfrm>
            <a:off x="9144000" y="1371600"/>
            <a:ext cx="53816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r>
              <a:rPr lang="sr-Latn-CS" altLang="en-US" sz="2000" b="1">
                <a:solidFill>
                  <a:schemeClr val="hlink"/>
                </a:solidFill>
                <a:latin typeface="Tahoma" panose="020B0604030504040204" pitchFamily="34" charset="0"/>
              </a:rPr>
              <a:t>PA</a:t>
            </a:r>
            <a:endParaRPr lang="en-US" altLang="en-US" sz="2000" b="1">
              <a:solidFill>
                <a:schemeClr val="hlink"/>
              </a:solidFill>
              <a:latin typeface="Tahoma" panose="020B0604030504040204" pitchFamily="34" charset="0"/>
            </a:endParaRPr>
          </a:p>
        </p:txBody>
      </p:sp>
      <p:sp>
        <p:nvSpPr>
          <p:cNvPr id="19467" name="Text Box 13"/>
          <p:cNvSpPr txBox="1">
            <a:spLocks noChangeArrowheads="1"/>
          </p:cNvSpPr>
          <p:nvPr/>
        </p:nvSpPr>
        <p:spPr bwMode="auto">
          <a:xfrm>
            <a:off x="2133601" y="4267201"/>
            <a:ext cx="73501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r>
              <a:rPr lang="en-US" altLang="en-US" sz="2000" b="1">
                <a:solidFill>
                  <a:schemeClr val="hlink"/>
                </a:solidFill>
                <a:latin typeface="Tahoma" panose="020B0604030504040204" pitchFamily="34" charset="0"/>
              </a:rPr>
              <a:t>RPO</a:t>
            </a:r>
          </a:p>
        </p:txBody>
      </p:sp>
      <p:sp>
        <p:nvSpPr>
          <p:cNvPr id="19468" name="Text Box 14"/>
          <p:cNvSpPr txBox="1">
            <a:spLocks noChangeArrowheads="1"/>
          </p:cNvSpPr>
          <p:nvPr/>
        </p:nvSpPr>
        <p:spPr bwMode="auto">
          <a:xfrm>
            <a:off x="8991600" y="4191000"/>
            <a:ext cx="70643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r>
              <a:rPr lang="en-US" altLang="en-US" sz="2000" b="1" dirty="0">
                <a:solidFill>
                  <a:schemeClr val="hlink"/>
                </a:solidFill>
                <a:latin typeface="Tahoma" panose="020B0604030504040204" pitchFamily="34" charset="0"/>
              </a:rPr>
              <a:t>LPO</a:t>
            </a:r>
          </a:p>
        </p:txBody>
      </p:sp>
      <p:sp>
        <p:nvSpPr>
          <p:cNvPr id="19469" name="Text Box 9"/>
          <p:cNvSpPr txBox="1">
            <a:spLocks noChangeArrowheads="1"/>
          </p:cNvSpPr>
          <p:nvPr/>
        </p:nvSpPr>
        <p:spPr bwMode="auto">
          <a:xfrm>
            <a:off x="5289551" y="1654175"/>
            <a:ext cx="14525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lgn="ctr">
              <a:spcBef>
                <a:spcPct val="0"/>
              </a:spcBef>
              <a:buClrTx/>
              <a:buSzTx/>
              <a:buFontTx/>
              <a:buNone/>
            </a:pPr>
            <a:r>
              <a:rPr lang="en-GB" altLang="en-US" sz="2000" baseline="30000">
                <a:latin typeface="Tahoma" panose="020B0604030504040204" pitchFamily="34" charset="0"/>
              </a:rPr>
              <a:t>99m</a:t>
            </a:r>
            <a:r>
              <a:rPr lang="en-GB" altLang="en-US" sz="2000">
                <a:latin typeface="Tahoma" panose="020B0604030504040204" pitchFamily="34" charset="0"/>
              </a:rPr>
              <a:t>Tc-DTPA</a:t>
            </a:r>
            <a:endParaRPr lang="sl-SI" altLang="en-US" sz="2000">
              <a:latin typeface="Tahoma" panose="020B0604030504040204" pitchFamily="34" charset="0"/>
            </a:endParaRPr>
          </a:p>
        </p:txBody>
      </p:sp>
      <p:sp>
        <p:nvSpPr>
          <p:cNvPr id="14" name="Line 4">
            <a:extLst>
              <a:ext uri="{FF2B5EF4-FFF2-40B4-BE49-F238E27FC236}">
                <a16:creationId xmlns="" xmlns:a16="http://schemas.microsoft.com/office/drawing/2014/main" id="{D9D8296C-6E1E-493D-88CB-108C106CF6F8}"/>
              </a:ext>
            </a:extLst>
          </p:cNvPr>
          <p:cNvSpPr>
            <a:spLocks noChangeShapeType="1"/>
          </p:cNvSpPr>
          <p:nvPr/>
        </p:nvSpPr>
        <p:spPr bwMode="auto">
          <a:xfrm flipH="1">
            <a:off x="3476625" y="1370013"/>
            <a:ext cx="80963" cy="280987"/>
          </a:xfrm>
          <a:prstGeom prst="line">
            <a:avLst/>
          </a:prstGeom>
          <a:noFill/>
          <a:ln w="28575">
            <a:solidFill>
              <a:srgbClr val="000000"/>
            </a:solidFill>
            <a:round/>
            <a:headEnd/>
            <a:tailEnd type="stealth" w="lg" len="lg"/>
          </a:ln>
          <a:extLst>
            <a:ext uri="{909E8E84-426E-40DD-AFC4-6F175D3DCCD1}">
              <a14:hiddenFill xmlns:a14="http://schemas.microsoft.com/office/drawing/2010/main">
                <a:noFill/>
              </a14:hiddenFill>
            </a:ext>
          </a:extLst>
        </p:spPr>
        <p:txBody>
          <a:bodyPr/>
          <a:lstStyle/>
          <a:p>
            <a:endParaRPr lang="en-GB"/>
          </a:p>
        </p:txBody>
      </p:sp>
      <p:sp>
        <p:nvSpPr>
          <p:cNvPr id="16" name="Line 6">
            <a:extLst>
              <a:ext uri="{FF2B5EF4-FFF2-40B4-BE49-F238E27FC236}">
                <a16:creationId xmlns="" xmlns:a16="http://schemas.microsoft.com/office/drawing/2014/main" id="{92D601EB-45A4-4103-A62F-81D3380BD3BC}"/>
              </a:ext>
            </a:extLst>
          </p:cNvPr>
          <p:cNvSpPr>
            <a:spLocks noChangeShapeType="1"/>
          </p:cNvSpPr>
          <p:nvPr/>
        </p:nvSpPr>
        <p:spPr bwMode="auto">
          <a:xfrm>
            <a:off x="2836862" y="1498599"/>
            <a:ext cx="360362" cy="160338"/>
          </a:xfrm>
          <a:prstGeom prst="line">
            <a:avLst/>
          </a:prstGeom>
          <a:noFill/>
          <a:ln w="28575">
            <a:solidFill>
              <a:srgbClr val="FF0000"/>
            </a:solidFill>
            <a:round/>
            <a:headEnd/>
            <a:tailEnd type="stealth" w="lg" len="lg"/>
          </a:ln>
          <a:extLst>
            <a:ext uri="{909E8E84-426E-40DD-AFC4-6F175D3DCCD1}">
              <a14:hiddenFill xmlns:a14="http://schemas.microsoft.com/office/drawing/2010/main">
                <a:noFill/>
              </a14:hiddenFill>
            </a:ext>
          </a:extLst>
        </p:spPr>
        <p:txBody>
          <a:bodyPr/>
          <a:lstStyle/>
          <a:p>
            <a:endParaRPr lang="en-GB"/>
          </a:p>
        </p:txBody>
      </p:sp>
      <p:sp>
        <p:nvSpPr>
          <p:cNvPr id="18" name="Line 8">
            <a:extLst>
              <a:ext uri="{FF2B5EF4-FFF2-40B4-BE49-F238E27FC236}">
                <a16:creationId xmlns="" xmlns:a16="http://schemas.microsoft.com/office/drawing/2014/main" id="{AFD3F55D-503E-4437-84AE-6D78869488F1}"/>
              </a:ext>
            </a:extLst>
          </p:cNvPr>
          <p:cNvSpPr>
            <a:spLocks noChangeShapeType="1"/>
          </p:cNvSpPr>
          <p:nvPr/>
        </p:nvSpPr>
        <p:spPr bwMode="auto">
          <a:xfrm flipH="1">
            <a:off x="4019549" y="1441450"/>
            <a:ext cx="433388" cy="79375"/>
          </a:xfrm>
          <a:prstGeom prst="line">
            <a:avLst/>
          </a:prstGeom>
          <a:noFill/>
          <a:ln w="28575">
            <a:solidFill>
              <a:srgbClr val="FF0000"/>
            </a:solidFill>
            <a:round/>
            <a:headEnd/>
            <a:tailEnd type="stealth" w="lg" len="lg"/>
          </a:ln>
          <a:extLst>
            <a:ext uri="{909E8E84-426E-40DD-AFC4-6F175D3DCCD1}">
              <a14:hiddenFill xmlns:a14="http://schemas.microsoft.com/office/drawing/2010/main">
                <a:noFill/>
              </a14:hiddenFill>
            </a:ext>
          </a:extLst>
        </p:spPr>
        <p:txBody>
          <a:bodyPr/>
          <a:lstStyle/>
          <a:p>
            <a:endParaRPr lang="en-GB"/>
          </a:p>
        </p:txBody>
      </p:sp>
      <p:sp>
        <p:nvSpPr>
          <p:cNvPr id="19" name="Line 9">
            <a:extLst>
              <a:ext uri="{FF2B5EF4-FFF2-40B4-BE49-F238E27FC236}">
                <a16:creationId xmlns="" xmlns:a16="http://schemas.microsoft.com/office/drawing/2014/main" id="{097085A6-B9D0-4D6C-AC80-E7D9672BB40B}"/>
              </a:ext>
            </a:extLst>
          </p:cNvPr>
          <p:cNvSpPr>
            <a:spLocks noChangeShapeType="1"/>
          </p:cNvSpPr>
          <p:nvPr/>
        </p:nvSpPr>
        <p:spPr bwMode="auto">
          <a:xfrm flipH="1" flipV="1">
            <a:off x="3660774" y="2809874"/>
            <a:ext cx="215900" cy="503238"/>
          </a:xfrm>
          <a:prstGeom prst="line">
            <a:avLst/>
          </a:prstGeom>
          <a:noFill/>
          <a:ln w="28575">
            <a:solidFill>
              <a:srgbClr val="000000"/>
            </a:solidFill>
            <a:round/>
            <a:headEnd/>
            <a:tailEnd type="stealth" w="lg" len="lg"/>
          </a:ln>
          <a:extLst>
            <a:ext uri="{909E8E84-426E-40DD-AFC4-6F175D3DCCD1}">
              <a14:hiddenFill xmlns:a14="http://schemas.microsoft.com/office/drawing/2010/main">
                <a:noFill/>
              </a14:hiddenFill>
            </a:ext>
          </a:extLst>
        </p:spPr>
        <p:txBody>
          <a:bodyPr/>
          <a:lstStyle/>
          <a:p>
            <a:endParaRPr lang="en-GB"/>
          </a:p>
        </p:txBody>
      </p:sp>
      <p:sp>
        <p:nvSpPr>
          <p:cNvPr id="23" name="Line 17">
            <a:extLst>
              <a:ext uri="{FF2B5EF4-FFF2-40B4-BE49-F238E27FC236}">
                <a16:creationId xmlns="" xmlns:a16="http://schemas.microsoft.com/office/drawing/2014/main" id="{6D1F9BCD-BE52-4026-A6D1-79E7CF8745D8}"/>
              </a:ext>
            </a:extLst>
          </p:cNvPr>
          <p:cNvSpPr>
            <a:spLocks noChangeShapeType="1"/>
          </p:cNvSpPr>
          <p:nvPr/>
        </p:nvSpPr>
        <p:spPr bwMode="auto">
          <a:xfrm flipH="1">
            <a:off x="9642475" y="2006600"/>
            <a:ext cx="284162" cy="215900"/>
          </a:xfrm>
          <a:prstGeom prst="line">
            <a:avLst/>
          </a:prstGeom>
          <a:noFill/>
          <a:ln w="31750">
            <a:solidFill>
              <a:srgbClr val="FF0000"/>
            </a:solidFill>
            <a:round/>
            <a:headEnd/>
            <a:tailEnd type="stealth" w="lg" len="lg"/>
          </a:ln>
          <a:extLst>
            <a:ext uri="{909E8E84-426E-40DD-AFC4-6F175D3DCCD1}">
              <a14:hiddenFill xmlns:a14="http://schemas.microsoft.com/office/drawing/2010/main">
                <a:noFill/>
              </a14:hiddenFill>
            </a:ext>
          </a:extLst>
        </p:spPr>
        <p:txBody>
          <a:bodyPr/>
          <a:lstStyle/>
          <a:p>
            <a:endParaRPr lang="en-GB"/>
          </a:p>
        </p:txBody>
      </p:sp>
      <p:sp>
        <p:nvSpPr>
          <p:cNvPr id="26" name="Line 20">
            <a:extLst>
              <a:ext uri="{FF2B5EF4-FFF2-40B4-BE49-F238E27FC236}">
                <a16:creationId xmlns="" xmlns:a16="http://schemas.microsoft.com/office/drawing/2014/main" id="{1A217DFA-A2AF-4C72-AC71-221CB8945E32}"/>
              </a:ext>
            </a:extLst>
          </p:cNvPr>
          <p:cNvSpPr>
            <a:spLocks noChangeShapeType="1"/>
          </p:cNvSpPr>
          <p:nvPr/>
        </p:nvSpPr>
        <p:spPr bwMode="auto">
          <a:xfrm flipH="1">
            <a:off x="8305800" y="1371600"/>
            <a:ext cx="152400" cy="1084262"/>
          </a:xfrm>
          <a:prstGeom prst="line">
            <a:avLst/>
          </a:prstGeom>
          <a:noFill/>
          <a:ln w="31750">
            <a:solidFill>
              <a:schemeClr val="bg2"/>
            </a:solidFill>
            <a:round/>
            <a:headEnd/>
            <a:tailEnd type="stealth" w="lg" len="lg"/>
          </a:ln>
          <a:extLst>
            <a:ext uri="{909E8E84-426E-40DD-AFC4-6F175D3DCCD1}">
              <a14:hiddenFill xmlns:a14="http://schemas.microsoft.com/office/drawing/2010/main">
                <a:noFill/>
              </a14:hiddenFill>
            </a:ext>
          </a:extLst>
        </p:spPr>
        <p:txBody>
          <a:bodyPr/>
          <a:lstStyle/>
          <a:p>
            <a:endParaRPr lang="en-GB"/>
          </a:p>
        </p:txBody>
      </p:sp>
      <p:sp>
        <p:nvSpPr>
          <p:cNvPr id="27" name="Line 21">
            <a:extLst>
              <a:ext uri="{FF2B5EF4-FFF2-40B4-BE49-F238E27FC236}">
                <a16:creationId xmlns="" xmlns:a16="http://schemas.microsoft.com/office/drawing/2014/main" id="{3EA88E9C-0A0A-4F68-BFE1-816CA791A9D1}"/>
              </a:ext>
            </a:extLst>
          </p:cNvPr>
          <p:cNvSpPr>
            <a:spLocks noChangeShapeType="1"/>
          </p:cNvSpPr>
          <p:nvPr/>
        </p:nvSpPr>
        <p:spPr bwMode="auto">
          <a:xfrm flipH="1">
            <a:off x="7924800" y="1371600"/>
            <a:ext cx="547688" cy="1008062"/>
          </a:xfrm>
          <a:prstGeom prst="line">
            <a:avLst/>
          </a:prstGeom>
          <a:noFill/>
          <a:ln w="31750">
            <a:solidFill>
              <a:schemeClr val="bg2"/>
            </a:solidFill>
            <a:round/>
            <a:headEnd/>
            <a:tailEnd type="stealth" w="lg" len="lg"/>
          </a:ln>
          <a:extLst>
            <a:ext uri="{909E8E84-426E-40DD-AFC4-6F175D3DCCD1}">
              <a14:hiddenFill xmlns:a14="http://schemas.microsoft.com/office/drawing/2010/main">
                <a:noFill/>
              </a14:hiddenFill>
            </a:ext>
          </a:extLst>
        </p:spPr>
        <p:txBody>
          <a:bodyPr/>
          <a:lstStyle/>
          <a:p>
            <a:endParaRPr lang="en-GB"/>
          </a:p>
        </p:txBody>
      </p:sp>
      <p:sp>
        <p:nvSpPr>
          <p:cNvPr id="30" name="Rectangle 2"/>
          <p:cNvSpPr>
            <a:spLocks noGrp="1" noChangeArrowheads="1"/>
          </p:cNvSpPr>
          <p:nvPr>
            <p:ph type="title"/>
          </p:nvPr>
        </p:nvSpPr>
        <p:spPr>
          <a:xfrm>
            <a:off x="1981200" y="152400"/>
            <a:ext cx="8229600" cy="838200"/>
          </a:xfrm>
        </p:spPr>
        <p:txBody>
          <a:bodyPr/>
          <a:lstStyle/>
          <a:p>
            <a:pPr algn="ctr" eaLnBrk="1" hangingPunct="1">
              <a:defRPr/>
            </a:pPr>
            <a:r>
              <a:rPr lang="fr-FR" b="1" dirty="0" smtClean="0">
                <a:latin typeface="Cambria" panose="02040503050406030204" pitchFamily="18" charset="0"/>
                <a:ea typeface="Cambria" panose="02040503050406030204" pitchFamily="18" charset="0"/>
              </a:rPr>
              <a:t>VENTILATION SCINTIGRAPHY</a:t>
            </a:r>
            <a:endParaRPr lang="en-US" altLang="en-US" dirty="0">
              <a:latin typeface="+mn-lt"/>
            </a:endParaRPr>
          </a:p>
        </p:txBody>
      </p:sp>
      <p:sp>
        <p:nvSpPr>
          <p:cNvPr id="31" name="Text Box 5"/>
          <p:cNvSpPr txBox="1">
            <a:spLocks noChangeArrowheads="1"/>
          </p:cNvSpPr>
          <p:nvPr/>
        </p:nvSpPr>
        <p:spPr bwMode="auto">
          <a:xfrm>
            <a:off x="3087688" y="1050925"/>
            <a:ext cx="1687513" cy="284162"/>
          </a:xfrm>
          <a:prstGeom prst="rect">
            <a:avLst/>
          </a:prstGeom>
          <a:solidFill>
            <a:srgbClr val="DDDDDD"/>
          </a:solidFill>
          <a:ln w="9525">
            <a:solidFill>
              <a:srgbClr val="000000"/>
            </a:solidFill>
            <a:miter lim="800000"/>
            <a:headEnd/>
            <a:tailEnd/>
          </a:ln>
        </p:spPr>
        <p:txBody>
          <a:bodyPr>
            <a:spAutoFit/>
          </a:bodyP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r>
              <a:rPr lang="en-US" altLang="en-US" sz="1200" b="1" dirty="0" smtClean="0">
                <a:latin typeface="Arial" panose="020B0604020202020204" pitchFamily="34" charset="0"/>
              </a:rPr>
              <a:t>U</a:t>
            </a:r>
            <a:r>
              <a:rPr lang="sr-Latn-RS" altLang="en-US" sz="1200" b="1" dirty="0" smtClean="0">
                <a:latin typeface="Arial" panose="020B0604020202020204" pitchFamily="34" charset="0"/>
              </a:rPr>
              <a:t>pper mediastinum</a:t>
            </a:r>
            <a:endParaRPr lang="en-US" altLang="en-US" sz="1200" b="1" dirty="0">
              <a:latin typeface="Arial" panose="020B0604020202020204" pitchFamily="34" charset="0"/>
            </a:endParaRPr>
          </a:p>
        </p:txBody>
      </p:sp>
      <p:sp>
        <p:nvSpPr>
          <p:cNvPr id="32" name="Text Box 7"/>
          <p:cNvSpPr txBox="1">
            <a:spLocks noChangeArrowheads="1"/>
          </p:cNvSpPr>
          <p:nvPr/>
        </p:nvSpPr>
        <p:spPr bwMode="auto">
          <a:xfrm>
            <a:off x="2106613" y="1323201"/>
            <a:ext cx="1034963" cy="276999"/>
          </a:xfrm>
          <a:prstGeom prst="rect">
            <a:avLst/>
          </a:prstGeom>
          <a:solidFill>
            <a:schemeClr val="bg1"/>
          </a:solidFill>
          <a:ln w="9525">
            <a:solidFill>
              <a:srgbClr val="000000"/>
            </a:solidFill>
            <a:miter lim="800000"/>
            <a:headEnd/>
            <a:tailEnd/>
          </a:ln>
        </p:spPr>
        <p:txBody>
          <a:bodyPr wrap="none">
            <a:spAutoFit/>
          </a:bodyP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r>
              <a:rPr lang="en-US" altLang="en-US" sz="1200" b="1" dirty="0" smtClean="0">
                <a:latin typeface="Arial" panose="020B0604020202020204" pitchFamily="34" charset="0"/>
              </a:rPr>
              <a:t>R</a:t>
            </a:r>
            <a:r>
              <a:rPr lang="sr-Latn-RS" altLang="en-US" sz="1200" b="1" dirty="0" smtClean="0">
                <a:latin typeface="Arial" panose="020B0604020202020204" pitchFamily="34" charset="0"/>
              </a:rPr>
              <a:t>ight </a:t>
            </a:r>
            <a:r>
              <a:rPr lang="en-US" altLang="en-US" sz="1200" b="1" dirty="0" smtClean="0">
                <a:latin typeface="Arial" panose="020B0604020202020204" pitchFamily="34" charset="0"/>
              </a:rPr>
              <a:t>APEX</a:t>
            </a:r>
            <a:endParaRPr lang="en-US" altLang="en-US" sz="1200" b="1" dirty="0">
              <a:latin typeface="Arial" panose="020B0604020202020204" pitchFamily="34" charset="0"/>
            </a:endParaRPr>
          </a:p>
        </p:txBody>
      </p:sp>
      <p:sp>
        <p:nvSpPr>
          <p:cNvPr id="33" name="Text Box 10"/>
          <p:cNvSpPr txBox="1">
            <a:spLocks noChangeArrowheads="1"/>
          </p:cNvSpPr>
          <p:nvPr/>
        </p:nvSpPr>
        <p:spPr bwMode="auto">
          <a:xfrm>
            <a:off x="3741738" y="3176588"/>
            <a:ext cx="1065213" cy="461665"/>
          </a:xfrm>
          <a:prstGeom prst="rect">
            <a:avLst/>
          </a:prstGeom>
          <a:solidFill>
            <a:srgbClr val="DDDDDD"/>
          </a:solidFill>
          <a:ln w="9525">
            <a:solidFill>
              <a:srgbClr val="000000"/>
            </a:solidFill>
            <a:miter lim="800000"/>
            <a:headEnd/>
            <a:tailEnd/>
          </a:ln>
        </p:spPr>
        <p:txBody>
          <a:bodyPr>
            <a:spAutoFit/>
          </a:bodyP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lgn="ctr">
              <a:spcBef>
                <a:spcPct val="0"/>
              </a:spcBef>
              <a:buClrTx/>
              <a:buSzTx/>
              <a:buFontTx/>
              <a:buNone/>
            </a:pPr>
            <a:r>
              <a:rPr lang="sl-SI" altLang="en-US" sz="1200" b="1" dirty="0" smtClean="0">
                <a:latin typeface="Arial" panose="020B0604020202020204" pitchFamily="34" charset="0"/>
              </a:rPr>
              <a:t>Cardiac impression</a:t>
            </a:r>
            <a:endParaRPr lang="en-US" altLang="en-US" sz="1200" b="1" dirty="0">
              <a:latin typeface="Arial" panose="020B0604020202020204" pitchFamily="34" charset="0"/>
            </a:endParaRPr>
          </a:p>
        </p:txBody>
      </p:sp>
      <p:sp>
        <p:nvSpPr>
          <p:cNvPr id="34" name="Text Box 11"/>
          <p:cNvSpPr txBox="1">
            <a:spLocks noChangeArrowheads="1"/>
          </p:cNvSpPr>
          <p:nvPr/>
        </p:nvSpPr>
        <p:spPr bwMode="auto">
          <a:xfrm>
            <a:off x="4662487" y="1266825"/>
            <a:ext cx="922753" cy="276999"/>
          </a:xfrm>
          <a:prstGeom prst="rect">
            <a:avLst/>
          </a:prstGeom>
          <a:solidFill>
            <a:schemeClr val="bg1"/>
          </a:solidFill>
          <a:ln w="9525">
            <a:solidFill>
              <a:srgbClr val="000000"/>
            </a:solidFill>
            <a:miter lim="800000"/>
            <a:headEnd/>
            <a:tailEnd/>
          </a:ln>
        </p:spPr>
        <p:txBody>
          <a:bodyPr wrap="none">
            <a:spAutoFit/>
          </a:bodyP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r>
              <a:rPr lang="en-US" altLang="en-US" sz="1200" b="1" dirty="0" smtClean="0">
                <a:latin typeface="Arial" panose="020B0604020202020204" pitchFamily="34" charset="0"/>
              </a:rPr>
              <a:t>L</a:t>
            </a:r>
            <a:r>
              <a:rPr lang="sr-Latn-RS" altLang="en-US" sz="1200" b="1" dirty="0" smtClean="0">
                <a:latin typeface="Arial" panose="020B0604020202020204" pitchFamily="34" charset="0"/>
              </a:rPr>
              <a:t>eft </a:t>
            </a:r>
            <a:r>
              <a:rPr lang="en-US" altLang="en-US" sz="1200" b="1" dirty="0" smtClean="0">
                <a:latin typeface="Arial" panose="020B0604020202020204" pitchFamily="34" charset="0"/>
              </a:rPr>
              <a:t>APEX</a:t>
            </a:r>
            <a:endParaRPr lang="en-US" altLang="en-US" sz="1200" b="1" dirty="0">
              <a:latin typeface="Arial" panose="020B0604020202020204" pitchFamily="34" charset="0"/>
            </a:endParaRPr>
          </a:p>
        </p:txBody>
      </p:sp>
      <p:sp>
        <p:nvSpPr>
          <p:cNvPr id="35" name="Text Box 18"/>
          <p:cNvSpPr txBox="1">
            <a:spLocks noChangeArrowheads="1"/>
          </p:cNvSpPr>
          <p:nvPr/>
        </p:nvSpPr>
        <p:spPr bwMode="auto">
          <a:xfrm>
            <a:off x="7239000" y="1600200"/>
            <a:ext cx="373820" cy="276999"/>
          </a:xfrm>
          <a:prstGeom prst="rect">
            <a:avLst/>
          </a:prstGeom>
          <a:solidFill>
            <a:schemeClr val="bg1"/>
          </a:solidFill>
          <a:ln w="15875">
            <a:solidFill>
              <a:srgbClr val="FF3300"/>
            </a:solidFill>
            <a:miter lim="800000"/>
            <a:headEnd/>
            <a:tailEnd/>
          </a:ln>
        </p:spPr>
        <p:txBody>
          <a:bodyPr wrap="none">
            <a:spAutoFit/>
          </a:bodyP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r>
              <a:rPr lang="sl-SI" altLang="en-US" sz="1200" b="1" dirty="0" smtClean="0">
                <a:latin typeface="Arial" panose="020B0604020202020204" pitchFamily="34" charset="0"/>
              </a:rPr>
              <a:t>LL</a:t>
            </a:r>
            <a:endParaRPr lang="en-US" altLang="en-US" sz="1200" b="1" dirty="0">
              <a:latin typeface="Arial" panose="020B0604020202020204" pitchFamily="34" charset="0"/>
            </a:endParaRPr>
          </a:p>
        </p:txBody>
      </p:sp>
      <p:sp>
        <p:nvSpPr>
          <p:cNvPr id="36" name="Text Box 19"/>
          <p:cNvSpPr txBox="1">
            <a:spLocks noChangeArrowheads="1"/>
          </p:cNvSpPr>
          <p:nvPr/>
        </p:nvSpPr>
        <p:spPr bwMode="auto">
          <a:xfrm>
            <a:off x="8664575" y="1555751"/>
            <a:ext cx="389850" cy="276999"/>
          </a:xfrm>
          <a:prstGeom prst="rect">
            <a:avLst/>
          </a:prstGeom>
          <a:solidFill>
            <a:schemeClr val="bg1"/>
          </a:solidFill>
          <a:ln w="15875">
            <a:solidFill>
              <a:srgbClr val="FF3300"/>
            </a:solidFill>
            <a:miter lim="800000"/>
            <a:headEnd/>
            <a:tailEnd/>
          </a:ln>
        </p:spPr>
        <p:txBody>
          <a:bodyPr wrap="none">
            <a:spAutoFit/>
          </a:bodyP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r>
              <a:rPr lang="sl-SI" altLang="en-US" sz="1200" b="1" dirty="0" smtClean="0">
                <a:latin typeface="Arial" panose="020B0604020202020204" pitchFamily="34" charset="0"/>
              </a:rPr>
              <a:t>RL</a:t>
            </a:r>
            <a:endParaRPr lang="en-US" altLang="en-US" sz="1200" b="1" dirty="0">
              <a:latin typeface="Arial" panose="020B0604020202020204" pitchFamily="34" charset="0"/>
            </a:endParaRPr>
          </a:p>
        </p:txBody>
      </p:sp>
      <p:sp>
        <p:nvSpPr>
          <p:cNvPr id="37" name="Text Box 22"/>
          <p:cNvSpPr txBox="1">
            <a:spLocks noChangeArrowheads="1"/>
          </p:cNvSpPr>
          <p:nvPr/>
        </p:nvSpPr>
        <p:spPr bwMode="auto">
          <a:xfrm>
            <a:off x="8104188" y="1292423"/>
            <a:ext cx="792163" cy="307777"/>
          </a:xfrm>
          <a:prstGeom prst="rect">
            <a:avLst/>
          </a:prstGeom>
          <a:solidFill>
            <a:schemeClr val="bg1"/>
          </a:solidFill>
          <a:ln w="15875">
            <a:solidFill>
              <a:schemeClr val="tx1"/>
            </a:solidFill>
            <a:miter lim="800000"/>
            <a:headEnd/>
            <a:tailEnd/>
          </a:ln>
        </p:spPr>
        <p:txBody>
          <a:bodyPr>
            <a:spAutoFit/>
          </a:bodyP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r>
              <a:rPr lang="sl-SI" altLang="en-US" sz="1400" dirty="0" smtClean="0">
                <a:latin typeface="Arial" panose="020B0604020202020204" pitchFamily="34" charset="0"/>
              </a:rPr>
              <a:t>HILUM</a:t>
            </a:r>
            <a:endParaRPr lang="en-US" altLang="en-US" sz="1400" dirty="0">
              <a:latin typeface="Arial" panose="020B0604020202020204" pitchFamily="34" charset="0"/>
            </a:endParaRPr>
          </a:p>
        </p:txBody>
      </p:sp>
      <p:sp>
        <p:nvSpPr>
          <p:cNvPr id="38" name="Text Box 25"/>
          <p:cNvSpPr txBox="1">
            <a:spLocks noChangeArrowheads="1"/>
          </p:cNvSpPr>
          <p:nvPr/>
        </p:nvSpPr>
        <p:spPr bwMode="auto">
          <a:xfrm>
            <a:off x="4697413" y="4718051"/>
            <a:ext cx="989012" cy="284163"/>
          </a:xfrm>
          <a:prstGeom prst="rect">
            <a:avLst/>
          </a:prstGeom>
          <a:solidFill>
            <a:srgbClr val="DDDDDD"/>
          </a:solidFill>
          <a:ln w="9525">
            <a:solidFill>
              <a:srgbClr val="000000"/>
            </a:solidFill>
            <a:miter lim="800000"/>
            <a:headEnd/>
            <a:tailEnd/>
          </a:ln>
        </p:spPr>
        <p:txBody>
          <a:bodyPr wrap="none">
            <a:spAutoFit/>
          </a:bodyP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r>
              <a:rPr lang="sl-SI" altLang="en-US" sz="1200" b="1">
                <a:solidFill>
                  <a:srgbClr val="000000"/>
                </a:solidFill>
                <a:latin typeface="Arial" panose="020B0604020202020204" pitchFamily="34" charset="0"/>
              </a:rPr>
              <a:t>ANTERIOR</a:t>
            </a:r>
            <a:endParaRPr lang="en-US" altLang="en-US" sz="1200" b="1">
              <a:solidFill>
                <a:srgbClr val="000000"/>
              </a:solidFill>
              <a:latin typeface="Arial" panose="020B0604020202020204" pitchFamily="34" charset="0"/>
            </a:endParaRPr>
          </a:p>
        </p:txBody>
      </p:sp>
      <p:sp>
        <p:nvSpPr>
          <p:cNvPr id="39" name="Text Box 26"/>
          <p:cNvSpPr txBox="1">
            <a:spLocks noChangeArrowheads="1"/>
          </p:cNvSpPr>
          <p:nvPr/>
        </p:nvSpPr>
        <p:spPr bwMode="auto">
          <a:xfrm>
            <a:off x="2393950" y="5510213"/>
            <a:ext cx="1092200" cy="284162"/>
          </a:xfrm>
          <a:prstGeom prst="rect">
            <a:avLst/>
          </a:prstGeom>
          <a:solidFill>
            <a:srgbClr val="DDDDDD"/>
          </a:solidFill>
          <a:ln w="9525">
            <a:solidFill>
              <a:srgbClr val="000000"/>
            </a:solidFill>
            <a:miter lim="800000"/>
            <a:headEnd/>
            <a:tailEnd/>
          </a:ln>
        </p:spPr>
        <p:txBody>
          <a:bodyPr wrap="none">
            <a:spAutoFit/>
          </a:bodyP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r>
              <a:rPr lang="sl-SI" altLang="en-US" sz="1200" b="1">
                <a:solidFill>
                  <a:srgbClr val="000000"/>
                </a:solidFill>
                <a:latin typeface="Arial" panose="020B0604020202020204" pitchFamily="34" charset="0"/>
              </a:rPr>
              <a:t>POSTERIOR</a:t>
            </a:r>
            <a:endParaRPr lang="en-US" altLang="en-US" sz="1200" b="1">
              <a:solidFill>
                <a:srgbClr val="000000"/>
              </a:solidFill>
              <a:latin typeface="Arial" panose="020B0604020202020204" pitchFamily="34" charset="0"/>
            </a:endParaRPr>
          </a:p>
        </p:txBody>
      </p:sp>
      <p:sp>
        <p:nvSpPr>
          <p:cNvPr id="40" name="Text Box 27"/>
          <p:cNvSpPr txBox="1">
            <a:spLocks noChangeArrowheads="1"/>
          </p:cNvSpPr>
          <p:nvPr/>
        </p:nvSpPr>
        <p:spPr bwMode="auto">
          <a:xfrm rot="20352359">
            <a:off x="3763963" y="5889725"/>
            <a:ext cx="1225550" cy="307777"/>
          </a:xfrm>
          <a:prstGeom prst="rect">
            <a:avLst/>
          </a:prstGeom>
          <a:solidFill>
            <a:schemeClr val="bg1"/>
          </a:solidFill>
          <a:ln w="9525">
            <a:solidFill>
              <a:srgbClr val="000000"/>
            </a:solidFill>
            <a:miter lim="800000"/>
            <a:headEnd/>
            <a:tailEnd/>
          </a:ln>
        </p:spPr>
        <p:txBody>
          <a:bodyPr>
            <a:spAutoFit/>
          </a:bodyP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r>
              <a:rPr lang="en-US" altLang="en-US" sz="1400" b="1" dirty="0" smtClean="0">
                <a:latin typeface="Arial" panose="020B0604020202020204" pitchFamily="34" charset="0"/>
              </a:rPr>
              <a:t>D</a:t>
            </a:r>
            <a:r>
              <a:rPr lang="en-US" sz="1400" dirty="0" smtClean="0"/>
              <a:t>iaphragm</a:t>
            </a:r>
            <a:endParaRPr lang="en-US" altLang="en-US" sz="1400" b="1" dirty="0">
              <a:latin typeface="Arial" panose="020B0604020202020204" pitchFamily="34" charset="0"/>
            </a:endParaRPr>
          </a:p>
        </p:txBody>
      </p:sp>
      <p:sp>
        <p:nvSpPr>
          <p:cNvPr id="41" name="Text Box 30"/>
          <p:cNvSpPr txBox="1">
            <a:spLocks noChangeArrowheads="1"/>
          </p:cNvSpPr>
          <p:nvPr/>
        </p:nvSpPr>
        <p:spPr bwMode="auto">
          <a:xfrm>
            <a:off x="6426201" y="4794251"/>
            <a:ext cx="989013" cy="284163"/>
          </a:xfrm>
          <a:prstGeom prst="rect">
            <a:avLst/>
          </a:prstGeom>
          <a:solidFill>
            <a:srgbClr val="DDDDDD"/>
          </a:solidFill>
          <a:ln w="9525">
            <a:solidFill>
              <a:srgbClr val="000000"/>
            </a:solidFill>
            <a:miter lim="800000"/>
            <a:headEnd/>
            <a:tailEnd/>
          </a:ln>
        </p:spPr>
        <p:txBody>
          <a:bodyPr wrap="none">
            <a:spAutoFit/>
          </a:bodyP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r>
              <a:rPr lang="sl-SI" altLang="en-US" sz="1200" b="1">
                <a:solidFill>
                  <a:srgbClr val="000000"/>
                </a:solidFill>
                <a:latin typeface="Arial" panose="020B0604020202020204" pitchFamily="34" charset="0"/>
              </a:rPr>
              <a:t>ANTERIOR</a:t>
            </a:r>
            <a:endParaRPr lang="en-US" altLang="en-US" sz="1200" b="1">
              <a:solidFill>
                <a:srgbClr val="000000"/>
              </a:solidFill>
              <a:latin typeface="Arial" panose="020B0604020202020204" pitchFamily="34" charset="0"/>
            </a:endParaRPr>
          </a:p>
        </p:txBody>
      </p:sp>
      <p:sp>
        <p:nvSpPr>
          <p:cNvPr id="42" name="Text Box 31"/>
          <p:cNvSpPr txBox="1">
            <a:spLocks noChangeArrowheads="1"/>
          </p:cNvSpPr>
          <p:nvPr/>
        </p:nvSpPr>
        <p:spPr bwMode="auto">
          <a:xfrm>
            <a:off x="8789988" y="4794251"/>
            <a:ext cx="1092200" cy="284163"/>
          </a:xfrm>
          <a:prstGeom prst="rect">
            <a:avLst/>
          </a:prstGeom>
          <a:solidFill>
            <a:srgbClr val="DDDDDD"/>
          </a:solidFill>
          <a:ln w="9525">
            <a:solidFill>
              <a:srgbClr val="000000"/>
            </a:solidFill>
            <a:miter lim="800000"/>
            <a:headEnd/>
            <a:tailEnd/>
          </a:ln>
        </p:spPr>
        <p:txBody>
          <a:bodyPr wrap="none">
            <a:spAutoFit/>
          </a:bodyP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r>
              <a:rPr lang="sl-SI" altLang="en-US" sz="1200" b="1">
                <a:solidFill>
                  <a:srgbClr val="000000"/>
                </a:solidFill>
                <a:latin typeface="Arial" panose="020B0604020202020204" pitchFamily="34" charset="0"/>
              </a:rPr>
              <a:t>POSTERIOR</a:t>
            </a:r>
            <a:endParaRPr lang="en-US" altLang="en-US" sz="1200" b="1">
              <a:solidFill>
                <a:srgbClr val="000000"/>
              </a:solidFill>
              <a:latin typeface="Arial" panose="020B0604020202020204" pitchFamily="34" charset="0"/>
            </a:endParaRPr>
          </a:p>
        </p:txBody>
      </p:sp>
    </p:spTree>
  </p:cSld>
  <p:clrMapOvr>
    <a:masterClrMapping/>
  </p:clrMapOvr>
  <p:transition spd="slow" advTm="14667"/>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 Box 4"/>
          <p:cNvSpPr txBox="1">
            <a:spLocks noChangeArrowheads="1"/>
          </p:cNvSpPr>
          <p:nvPr/>
        </p:nvSpPr>
        <p:spPr bwMode="auto">
          <a:xfrm>
            <a:off x="759469" y="2667001"/>
            <a:ext cx="184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endParaRPr lang="en-US" altLang="en-US" sz="1800">
              <a:latin typeface="Tahoma" panose="020B0604030504040204" pitchFamily="34" charset="0"/>
            </a:endParaRPr>
          </a:p>
        </p:txBody>
      </p:sp>
      <p:sp>
        <p:nvSpPr>
          <p:cNvPr id="20483" name="Text Box 5"/>
          <p:cNvSpPr txBox="1">
            <a:spLocks noChangeArrowheads="1"/>
          </p:cNvSpPr>
          <p:nvPr/>
        </p:nvSpPr>
        <p:spPr bwMode="auto">
          <a:xfrm>
            <a:off x="759469" y="2743201"/>
            <a:ext cx="184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endParaRPr lang="en-US" altLang="en-US" sz="1800">
              <a:latin typeface="Tahoma" panose="020B0604030504040204" pitchFamily="34" charset="0"/>
            </a:endParaRPr>
          </a:p>
        </p:txBody>
      </p:sp>
      <p:sp>
        <p:nvSpPr>
          <p:cNvPr id="20484" name="Text Box 6"/>
          <p:cNvSpPr txBox="1">
            <a:spLocks noChangeArrowheads="1"/>
          </p:cNvSpPr>
          <p:nvPr/>
        </p:nvSpPr>
        <p:spPr bwMode="auto">
          <a:xfrm>
            <a:off x="597544" y="2971800"/>
            <a:ext cx="3873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r>
              <a:rPr lang="sl-SI" altLang="en-US" sz="2400" b="1">
                <a:solidFill>
                  <a:srgbClr val="FF5050"/>
                </a:solidFill>
                <a:latin typeface="Tahoma" panose="020B0604030504040204" pitchFamily="34" charset="0"/>
              </a:rPr>
              <a:t>P</a:t>
            </a:r>
            <a:endParaRPr lang="en-US" altLang="en-US" sz="2400" b="1">
              <a:solidFill>
                <a:srgbClr val="FF5050"/>
              </a:solidFill>
              <a:latin typeface="Tahoma" panose="020B0604030504040204" pitchFamily="34" charset="0"/>
            </a:endParaRPr>
          </a:p>
        </p:txBody>
      </p:sp>
      <p:sp>
        <p:nvSpPr>
          <p:cNvPr id="20485" name="Text Box 7"/>
          <p:cNvSpPr txBox="1">
            <a:spLocks noChangeArrowheads="1"/>
          </p:cNvSpPr>
          <p:nvPr/>
        </p:nvSpPr>
        <p:spPr bwMode="auto">
          <a:xfrm>
            <a:off x="597544" y="1747839"/>
            <a:ext cx="3930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r>
              <a:rPr lang="sl-SI" altLang="en-US" sz="2400" b="1">
                <a:solidFill>
                  <a:srgbClr val="FF5050"/>
                </a:solidFill>
                <a:latin typeface="Tahoma" panose="020B0604030504040204" pitchFamily="34" charset="0"/>
              </a:rPr>
              <a:t>V</a:t>
            </a:r>
            <a:endParaRPr lang="en-US" altLang="en-US" sz="2400" b="1">
              <a:solidFill>
                <a:srgbClr val="FF5050"/>
              </a:solidFill>
              <a:latin typeface="Tahoma" panose="020B0604030504040204" pitchFamily="34" charset="0"/>
            </a:endParaRPr>
          </a:p>
        </p:txBody>
      </p:sp>
      <p:sp>
        <p:nvSpPr>
          <p:cNvPr id="20486" name="Text Box 8"/>
          <p:cNvSpPr txBox="1">
            <a:spLocks noChangeArrowheads="1"/>
          </p:cNvSpPr>
          <p:nvPr/>
        </p:nvSpPr>
        <p:spPr bwMode="auto">
          <a:xfrm>
            <a:off x="1905000" y="228600"/>
            <a:ext cx="848623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lgn="ctr">
              <a:spcBef>
                <a:spcPct val="0"/>
              </a:spcBef>
              <a:buClrTx/>
              <a:buSzTx/>
              <a:buFontTx/>
              <a:buNone/>
            </a:pPr>
            <a:r>
              <a:rPr lang="fr-FR" sz="3600" b="1" dirty="0" smtClean="0">
                <a:latin typeface="Cambria" panose="02040503050406030204" pitchFamily="18" charset="0"/>
                <a:ea typeface="Cambria" panose="02040503050406030204" pitchFamily="18" charset="0"/>
              </a:rPr>
              <a:t>V/Q ventilation/perfusion </a:t>
            </a:r>
            <a:r>
              <a:rPr lang="fr-FR" sz="3600" b="1" dirty="0" err="1" smtClean="0">
                <a:latin typeface="Cambria" panose="02040503050406030204" pitchFamily="18" charset="0"/>
                <a:ea typeface="Cambria" panose="02040503050406030204" pitchFamily="18" charset="0"/>
              </a:rPr>
              <a:t>scintigraphy</a:t>
            </a:r>
            <a:endParaRPr lang="sr-Latn-RS" sz="3600" b="1" dirty="0" smtClean="0">
              <a:latin typeface="Cambria" panose="02040503050406030204" pitchFamily="18" charset="0"/>
              <a:ea typeface="Cambria" panose="02040503050406030204" pitchFamily="18" charset="0"/>
            </a:endParaRPr>
          </a:p>
          <a:p>
            <a:pPr algn="ctr">
              <a:spcBef>
                <a:spcPct val="0"/>
              </a:spcBef>
              <a:buClrTx/>
              <a:buSzTx/>
              <a:buFontTx/>
              <a:buNone/>
            </a:pPr>
            <a:r>
              <a:rPr lang="en-US" altLang="en-US" sz="3600" b="1" dirty="0" smtClean="0">
                <a:latin typeface="Cambria" panose="02040503050406030204" pitchFamily="18" charset="0"/>
                <a:ea typeface="Cambria" panose="02040503050406030204" pitchFamily="18" charset="0"/>
              </a:rPr>
              <a:t>N</a:t>
            </a:r>
            <a:r>
              <a:rPr lang="sr-Latn-RS" altLang="en-US" sz="3600" b="1" dirty="0" smtClean="0">
                <a:latin typeface="Cambria" panose="02040503050406030204" pitchFamily="18" charset="0"/>
                <a:ea typeface="Cambria" panose="02040503050406030204" pitchFamily="18" charset="0"/>
              </a:rPr>
              <a:t>ormal scan</a:t>
            </a:r>
            <a:endParaRPr lang="en-GB" altLang="en-US" sz="3600" dirty="0">
              <a:latin typeface="Tahoma" panose="020B0604030504040204" pitchFamily="34" charset="0"/>
            </a:endParaRPr>
          </a:p>
        </p:txBody>
      </p:sp>
      <p:pic>
        <p:nvPicPr>
          <p:cNvPr id="20487" name="Picture 10" descr="http://www.thecorrect.com/medical-emergency/img/v-q-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83474" y="1508126"/>
            <a:ext cx="6612752" cy="4816474"/>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20488" name="Text Box 11"/>
          <p:cNvSpPr txBox="1">
            <a:spLocks noChangeArrowheads="1"/>
          </p:cNvSpPr>
          <p:nvPr/>
        </p:nvSpPr>
        <p:spPr bwMode="auto">
          <a:xfrm>
            <a:off x="570557" y="5300663"/>
            <a:ext cx="387351"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r>
              <a:rPr lang="sl-SI" altLang="en-US" sz="2400" b="1">
                <a:solidFill>
                  <a:srgbClr val="FF5050"/>
                </a:solidFill>
                <a:latin typeface="Tahoma" panose="020B0604030504040204" pitchFamily="34" charset="0"/>
              </a:rPr>
              <a:t>P</a:t>
            </a:r>
            <a:endParaRPr lang="en-US" altLang="en-US" sz="2400" b="1">
              <a:solidFill>
                <a:srgbClr val="FF5050"/>
              </a:solidFill>
              <a:latin typeface="Tahoma" panose="020B0604030504040204" pitchFamily="34" charset="0"/>
            </a:endParaRPr>
          </a:p>
        </p:txBody>
      </p:sp>
      <p:sp>
        <p:nvSpPr>
          <p:cNvPr id="20489" name="Text Box 12"/>
          <p:cNvSpPr txBox="1">
            <a:spLocks noChangeArrowheads="1"/>
          </p:cNvSpPr>
          <p:nvPr/>
        </p:nvSpPr>
        <p:spPr bwMode="auto">
          <a:xfrm>
            <a:off x="570556" y="4149726"/>
            <a:ext cx="3930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r>
              <a:rPr lang="sl-SI" altLang="en-US" sz="2400" b="1">
                <a:solidFill>
                  <a:srgbClr val="FF5050"/>
                </a:solidFill>
                <a:latin typeface="Tahoma" panose="020B0604030504040204" pitchFamily="34" charset="0"/>
              </a:rPr>
              <a:t>V</a:t>
            </a:r>
            <a:endParaRPr lang="en-US" altLang="en-US" sz="2400" b="1">
              <a:solidFill>
                <a:srgbClr val="FF5050"/>
              </a:solidFill>
              <a:latin typeface="Tahoma" panose="020B0604030504040204" pitchFamily="34" charset="0"/>
            </a:endParaRPr>
          </a:p>
        </p:txBody>
      </p:sp>
      <p:pic>
        <p:nvPicPr>
          <p:cNvPr id="20490"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77200" y="1508126"/>
            <a:ext cx="3348322" cy="4816474"/>
          </a:xfrm>
          <a:prstGeom prst="rect">
            <a:avLst/>
          </a:prstGeom>
          <a:noFill/>
          <a:ln w="6350">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spd="slow" advTm="25460"/>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logo polmo"/>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86800" y="1309255"/>
            <a:ext cx="3008312" cy="2851150"/>
          </a:xfrm>
          <a:prstGeom prst="rect">
            <a:avLst/>
          </a:prstGeom>
          <a:noFill/>
          <a:ln w="38100">
            <a:solidFill>
              <a:srgbClr val="800000"/>
            </a:solidFill>
            <a:miter lim="800000"/>
            <a:headEnd/>
            <a:tailEnd/>
          </a:ln>
          <a:extLst>
            <a:ext uri="{909E8E84-426E-40DD-AFC4-6F175D3DCCD1}">
              <a14:hiddenFill xmlns:a14="http://schemas.microsoft.com/office/drawing/2010/main">
                <a:solidFill>
                  <a:srgbClr val="FFFFFF"/>
                </a:solidFill>
              </a14:hiddenFill>
            </a:ext>
          </a:extLst>
        </p:spPr>
      </p:pic>
      <p:sp>
        <p:nvSpPr>
          <p:cNvPr id="21507" name="Rectangle 3"/>
          <p:cNvSpPr>
            <a:spLocks noGrp="1" noChangeArrowheads="1"/>
          </p:cNvSpPr>
          <p:nvPr>
            <p:ph type="title"/>
          </p:nvPr>
        </p:nvSpPr>
        <p:spPr>
          <a:xfrm>
            <a:off x="1905000" y="381000"/>
            <a:ext cx="8915400" cy="457200"/>
          </a:xfrm>
        </p:spPr>
        <p:txBody>
          <a:bodyPr/>
          <a:lstStyle/>
          <a:p>
            <a:pPr algn="ctr" eaLnBrk="1" hangingPunct="1"/>
            <a:r>
              <a:rPr lang="en-US" altLang="en-US" dirty="0" smtClean="0">
                <a:latin typeface="Calibri" panose="020F0502020204030204" pitchFamily="34" charset="0"/>
                <a:cs typeface="Calibri" panose="020F0502020204030204" pitchFamily="34" charset="0"/>
              </a:rPr>
              <a:t>ANATOMY AND PHYSIOLOGY OF THE LUNGS</a:t>
            </a:r>
            <a:endParaRPr lang="en-US" altLang="en-US" dirty="0">
              <a:latin typeface="Calibri" panose="020F0502020204030204" pitchFamily="34" charset="0"/>
              <a:cs typeface="Calibri" panose="020F0502020204030204" pitchFamily="34" charset="0"/>
            </a:endParaRPr>
          </a:p>
        </p:txBody>
      </p:sp>
      <p:sp>
        <p:nvSpPr>
          <p:cNvPr id="21508" name="Rectangle 4"/>
          <p:cNvSpPr>
            <a:spLocks noGrp="1" noChangeArrowheads="1"/>
          </p:cNvSpPr>
          <p:nvPr>
            <p:ph type="body" idx="1"/>
          </p:nvPr>
        </p:nvSpPr>
        <p:spPr>
          <a:xfrm>
            <a:off x="457200" y="1371600"/>
            <a:ext cx="7696200" cy="4800600"/>
          </a:xfrm>
        </p:spPr>
        <p:txBody>
          <a:bodyPr/>
          <a:lstStyle/>
          <a:p>
            <a:pPr indent="0" eaLnBrk="1" hangingPunct="1">
              <a:buFont typeface="Wingdings" panose="05000000000000000000" pitchFamily="2" charset="2"/>
              <a:buNone/>
            </a:pPr>
            <a:r>
              <a:rPr lang="en-US" sz="3200" dirty="0" smtClean="0"/>
              <a:t>For the interpretation of the </a:t>
            </a:r>
            <a:r>
              <a:rPr lang="sr-Latn-RS" sz="3200" dirty="0" smtClean="0"/>
              <a:t>scan</a:t>
            </a:r>
            <a:r>
              <a:rPr lang="en-US" sz="3200" dirty="0" smtClean="0"/>
              <a:t> </a:t>
            </a:r>
            <a:r>
              <a:rPr lang="en-US" sz="3200" dirty="0" err="1" smtClean="0"/>
              <a:t>i</a:t>
            </a:r>
            <a:r>
              <a:rPr lang="sr-Latn-RS" sz="3200" dirty="0" smtClean="0"/>
              <a:t>t</a:t>
            </a:r>
            <a:r>
              <a:rPr lang="en-US" sz="3200" dirty="0" smtClean="0"/>
              <a:t>s an important knowledge </a:t>
            </a:r>
            <a:r>
              <a:rPr lang="sr-Latn-RS" sz="3200" dirty="0" smtClean="0"/>
              <a:t>of </a:t>
            </a:r>
            <a:r>
              <a:rPr lang="en-US" sz="3200" dirty="0" smtClean="0"/>
              <a:t>pulmonary vascular segmental anatomy which almost completely follows </a:t>
            </a:r>
            <a:r>
              <a:rPr lang="en-US" sz="3200" dirty="0" err="1" smtClean="0"/>
              <a:t>bronchopulmonary</a:t>
            </a:r>
            <a:r>
              <a:rPr lang="en-US" sz="3200" dirty="0" smtClean="0"/>
              <a:t> segmental anatomy except in the apical parts of the lungs</a:t>
            </a:r>
            <a:endParaRPr lang="en-US" altLang="en-US" sz="3200" dirty="0"/>
          </a:p>
        </p:txBody>
      </p:sp>
    </p:spTree>
  </p:cSld>
  <p:clrMapOvr>
    <a:masterClrMapping/>
  </p:clrMapOvr>
  <p:transition advTm="9833"/>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p:txBody>
          <a:bodyPr/>
          <a:lstStyle/>
          <a:p>
            <a:pPr algn="ctr"/>
            <a:r>
              <a:rPr lang="fr-FR" b="1" dirty="0" smtClean="0">
                <a:latin typeface="Cambria" panose="02040503050406030204" pitchFamily="18" charset="0"/>
                <a:ea typeface="Cambria" panose="02040503050406030204" pitchFamily="18" charset="0"/>
              </a:rPr>
              <a:t>V/Q ventilation/perfusion </a:t>
            </a:r>
            <a:r>
              <a:rPr lang="fr-FR" b="1" dirty="0" err="1" smtClean="0">
                <a:latin typeface="Cambria" panose="02040503050406030204" pitchFamily="18" charset="0"/>
                <a:ea typeface="Cambria" panose="02040503050406030204" pitchFamily="18" charset="0"/>
              </a:rPr>
              <a:t>scintigraphy</a:t>
            </a:r>
            <a:endParaRPr lang="sr-Latn-RS" b="1" dirty="0" smtClean="0">
              <a:latin typeface="Cambria" panose="02040503050406030204" pitchFamily="18" charset="0"/>
              <a:ea typeface="Cambria" panose="02040503050406030204" pitchFamily="18" charset="0"/>
            </a:endParaRPr>
          </a:p>
        </p:txBody>
      </p:sp>
      <p:sp>
        <p:nvSpPr>
          <p:cNvPr id="72707" name="Rectangle 3"/>
          <p:cNvSpPr>
            <a:spLocks noGrp="1" noChangeArrowheads="1"/>
          </p:cNvSpPr>
          <p:nvPr>
            <p:ph type="body" idx="1"/>
          </p:nvPr>
        </p:nvSpPr>
        <p:spPr>
          <a:xfrm>
            <a:off x="914400" y="1676400"/>
            <a:ext cx="10668000" cy="4114800"/>
          </a:xfrm>
        </p:spPr>
        <p:txBody>
          <a:bodyPr/>
          <a:lstStyle/>
          <a:p>
            <a:pPr>
              <a:buNone/>
            </a:pPr>
            <a:r>
              <a:rPr lang="sr-Latn-RS" altLang="zh-TW" sz="2800" dirty="0" smtClean="0"/>
              <a:t>Indications:</a:t>
            </a:r>
          </a:p>
          <a:p>
            <a:r>
              <a:rPr lang="en-US" altLang="zh-TW" sz="2800" b="1" dirty="0" smtClean="0"/>
              <a:t>pulmonary </a:t>
            </a:r>
            <a:r>
              <a:rPr lang="en-US" altLang="zh-TW" sz="2800" b="1" dirty="0"/>
              <a:t>embolism, </a:t>
            </a:r>
            <a:endParaRPr lang="sr-Latn-RS" altLang="zh-TW" sz="2800" b="1" dirty="0" smtClean="0"/>
          </a:p>
          <a:p>
            <a:r>
              <a:rPr lang="en-US" altLang="zh-TW" sz="2800" b="1" dirty="0" smtClean="0"/>
              <a:t>F/U </a:t>
            </a:r>
            <a:r>
              <a:rPr lang="en-US" altLang="zh-TW" sz="2800" b="1" dirty="0"/>
              <a:t>pulmonary embolism after anti-coagulant therapy, </a:t>
            </a:r>
            <a:endParaRPr lang="sr-Latn-RS" altLang="zh-TW" sz="2800" b="1" dirty="0" smtClean="0"/>
          </a:p>
          <a:p>
            <a:r>
              <a:rPr lang="en-GB" sz="2800" b="1" dirty="0" smtClean="0">
                <a:cs typeface="Calibri" pitchFamily="34" charset="0"/>
              </a:rPr>
              <a:t>CTEPH</a:t>
            </a:r>
            <a:r>
              <a:rPr lang="sr-Latn-RS" sz="2800" b="1" dirty="0" smtClean="0">
                <a:cs typeface="Calibri" pitchFamily="34" charset="0"/>
              </a:rPr>
              <a:t> </a:t>
            </a:r>
            <a:r>
              <a:rPr lang="sr-Latn-RS" sz="2800" dirty="0" smtClean="0">
                <a:cs typeface="Calibri" pitchFamily="34" charset="0"/>
              </a:rPr>
              <a:t>(</a:t>
            </a:r>
            <a:r>
              <a:rPr lang="en-US" sz="2800" dirty="0" smtClean="0"/>
              <a:t>Chronic </a:t>
            </a:r>
            <a:r>
              <a:rPr lang="en-US" sz="2800" dirty="0" err="1" smtClean="0"/>
              <a:t>thromboembolic</a:t>
            </a:r>
            <a:r>
              <a:rPr lang="en-US" sz="2800" dirty="0" smtClean="0"/>
              <a:t> pulmonary hypertension</a:t>
            </a:r>
            <a:r>
              <a:rPr lang="sr-Latn-RS" sz="2800" dirty="0" smtClean="0"/>
              <a:t>)</a:t>
            </a:r>
            <a:r>
              <a:rPr lang="en-US" sz="2800" dirty="0" smtClean="0"/>
              <a:t> </a:t>
            </a:r>
            <a:endParaRPr lang="en-GB" sz="2800" b="1" dirty="0" smtClean="0">
              <a:cs typeface="Calibri" pitchFamily="34" charset="0"/>
            </a:endParaRPr>
          </a:p>
          <a:p>
            <a:r>
              <a:rPr lang="en-US" altLang="zh-TW" sz="2800" dirty="0" smtClean="0"/>
              <a:t>perfusion </a:t>
            </a:r>
            <a:r>
              <a:rPr lang="en-US" altLang="zh-TW" sz="2800" dirty="0"/>
              <a:t>change secondary to lung tumor, </a:t>
            </a:r>
            <a:endParaRPr lang="sr-Latn-RS" altLang="zh-TW" sz="2800" dirty="0" smtClean="0"/>
          </a:p>
          <a:p>
            <a:r>
              <a:rPr lang="en-US" altLang="zh-TW" sz="2800" dirty="0" smtClean="0"/>
              <a:t>pre-operative </a:t>
            </a:r>
            <a:r>
              <a:rPr lang="en-US" altLang="zh-TW" sz="2800" dirty="0"/>
              <a:t>evaluation for </a:t>
            </a:r>
            <a:r>
              <a:rPr lang="en-US" altLang="zh-TW" sz="2800" dirty="0" err="1"/>
              <a:t>pneumonectomy</a:t>
            </a:r>
            <a:r>
              <a:rPr lang="en-US" altLang="zh-TW" sz="2800" dirty="0"/>
              <a:t>, post-operative F/U…  </a:t>
            </a:r>
          </a:p>
          <a:p>
            <a:endParaRPr lang="en-US" altLang="zh-TW" sz="28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xfrm>
            <a:off x="2819401" y="152400"/>
            <a:ext cx="6348413" cy="914400"/>
          </a:xfrm>
        </p:spPr>
        <p:txBody>
          <a:bodyPr/>
          <a:lstStyle/>
          <a:p>
            <a:pPr algn="ctr" eaLnBrk="1" hangingPunct="1"/>
            <a:r>
              <a:rPr lang="en-US" altLang="zh-TW" b="1" dirty="0" smtClean="0"/>
              <a:t>PULMONARY EMBOLISM</a:t>
            </a:r>
            <a:endParaRPr lang="en-US" altLang="en-US" dirty="0">
              <a:latin typeface="Calibri" panose="020F0502020204030204" pitchFamily="34" charset="0"/>
              <a:cs typeface="Calibri" panose="020F0502020204030204" pitchFamily="34" charset="0"/>
            </a:endParaRPr>
          </a:p>
        </p:txBody>
      </p:sp>
      <p:sp>
        <p:nvSpPr>
          <p:cNvPr id="3" name="Content Placeholder 2"/>
          <p:cNvSpPr>
            <a:spLocks noGrp="1"/>
          </p:cNvSpPr>
          <p:nvPr>
            <p:ph sz="quarter" idx="1"/>
          </p:nvPr>
        </p:nvSpPr>
        <p:spPr>
          <a:xfrm>
            <a:off x="533400" y="1295400"/>
            <a:ext cx="10515600" cy="2514599"/>
          </a:xfrm>
        </p:spPr>
        <p:txBody>
          <a:bodyPr rtlCol="0">
            <a:noAutofit/>
          </a:bodyPr>
          <a:lstStyle/>
          <a:p>
            <a:pPr eaLnBrk="1" fontAlgn="auto" hangingPunct="1">
              <a:spcAft>
                <a:spcPts val="0"/>
              </a:spcAft>
              <a:buFont typeface="Wingdings" panose="05000000000000000000" pitchFamily="2" charset="2"/>
              <a:buChar char="q"/>
              <a:defRPr/>
            </a:pPr>
            <a:r>
              <a:rPr lang="en-US" sz="2800" dirty="0" smtClean="0"/>
              <a:t>A pulmonary embolism is a sudden blockage in your pulmonary arteries, the blood vessels that send blood to your lungs. It usually happens when a blood clot in the deep veins in leg breaks off and travels to your lungs</a:t>
            </a:r>
            <a:endParaRPr lang="sr-Latn-RS" sz="2800" dirty="0" smtClean="0"/>
          </a:p>
          <a:p>
            <a:pPr eaLnBrk="1" fontAlgn="auto" hangingPunct="1">
              <a:spcAft>
                <a:spcPts val="0"/>
              </a:spcAft>
              <a:buFont typeface="Wingdings" panose="05000000000000000000" pitchFamily="2" charset="2"/>
              <a:buChar char="q"/>
              <a:defRPr/>
            </a:pPr>
            <a:r>
              <a:rPr lang="en-US" sz="2800" dirty="0" smtClean="0"/>
              <a:t>Clinical symptoms: chest pain, </a:t>
            </a:r>
            <a:r>
              <a:rPr lang="en-US" sz="2800" dirty="0" err="1" smtClean="0"/>
              <a:t>dyspnea</a:t>
            </a:r>
            <a:r>
              <a:rPr lang="en-US" sz="2800" dirty="0" smtClean="0"/>
              <a:t>, </a:t>
            </a:r>
            <a:r>
              <a:rPr lang="en-US" sz="2800" dirty="0" err="1" smtClean="0"/>
              <a:t>hemoptysis</a:t>
            </a:r>
            <a:endParaRPr lang="sr-Cyrl-RS" sz="2800" dirty="0"/>
          </a:p>
        </p:txBody>
      </p:sp>
      <p:sp>
        <p:nvSpPr>
          <p:cNvPr id="2" name="Rectangle 1"/>
          <p:cNvSpPr/>
          <p:nvPr/>
        </p:nvSpPr>
        <p:spPr>
          <a:xfrm>
            <a:off x="609600" y="4013199"/>
            <a:ext cx="3962400" cy="1963294"/>
          </a:xfrm>
          <a:prstGeom prst="rect">
            <a:avLst/>
          </a:prstGeom>
        </p:spPr>
        <p:txBody>
          <a:bodyPr wrap="square">
            <a:spAutoFit/>
          </a:bodyPr>
          <a:lstStyle/>
          <a:p>
            <a:pPr>
              <a:lnSpc>
                <a:spcPct val="107000"/>
              </a:lnSpc>
              <a:spcAft>
                <a:spcPts val="800"/>
              </a:spcAft>
            </a:pPr>
            <a:r>
              <a:rPr lang="sr-Latn-RS" sz="2400" b="1" dirty="0" smtClean="0">
                <a:latin typeface="Calibri" panose="020F0502020204030204" pitchFamily="34" charset="0"/>
                <a:ea typeface="Calibri" panose="020F0502020204030204" pitchFamily="34" charset="0"/>
                <a:cs typeface="Times New Roman" panose="02020603050405020304" pitchFamily="18" charset="0"/>
              </a:rPr>
              <a:t>Lab tests</a:t>
            </a:r>
            <a:r>
              <a:rPr lang="en-US" sz="2400" b="1" dirty="0" smtClean="0">
                <a:latin typeface="Calibri" panose="020F0502020204030204" pitchFamily="34" charset="0"/>
                <a:ea typeface="Calibri" panose="020F0502020204030204" pitchFamily="34" charset="0"/>
                <a:cs typeface="Times New Roman" panose="02020603050405020304" pitchFamily="18" charset="0"/>
              </a:rPr>
              <a:t>: </a:t>
            </a:r>
            <a:endParaRPr lang="en-GB" sz="24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Georgia" panose="02040502050405020303" pitchFamily="18" charset="0"/>
              <a:buChar char="•"/>
              <a:tabLst>
                <a:tab pos="457200" algn="l"/>
              </a:tabLst>
            </a:pPr>
            <a:r>
              <a:rPr lang="sr-Latn-RS" sz="2400" dirty="0" smtClean="0">
                <a:latin typeface="Calibri" panose="020F0502020204030204" pitchFamily="34" charset="0"/>
                <a:ea typeface="Calibri" panose="020F0502020204030204" pitchFamily="34" charset="0"/>
                <a:cs typeface="Times New Roman" panose="02020603050405020304" pitchFamily="18" charset="0"/>
              </a:rPr>
              <a:t>D-dimer, gass analysis</a:t>
            </a:r>
            <a:endParaRPr lang="en-GB" sz="24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Georgia" panose="02040502050405020303" pitchFamily="18" charset="0"/>
              <a:buChar char="•"/>
              <a:tabLst>
                <a:tab pos="457200" algn="l"/>
              </a:tabLst>
            </a:pPr>
            <a:r>
              <a:rPr lang="ru-RU" sz="2400" dirty="0" smtClean="0">
                <a:latin typeface="Calibri" panose="020F0502020204030204" pitchFamily="34" charset="0"/>
                <a:ea typeface="Calibri" panose="020F0502020204030204" pitchFamily="34" charset="0"/>
                <a:cs typeface="Times New Roman" panose="02020603050405020304" pitchFamily="18" charset="0"/>
              </a:rPr>
              <a:t>Е</a:t>
            </a:r>
            <a:r>
              <a:rPr lang="sr-Latn-RS" sz="2400" dirty="0" smtClean="0">
                <a:latin typeface="Calibri" panose="020F0502020204030204" pitchFamily="34" charset="0"/>
                <a:ea typeface="Calibri" panose="020F0502020204030204" pitchFamily="34" charset="0"/>
                <a:cs typeface="Times New Roman" panose="02020603050405020304" pitchFamily="18" charset="0"/>
              </a:rPr>
              <a:t>CG</a:t>
            </a:r>
            <a:r>
              <a:rPr lang="ru-RU" sz="2400" dirty="0" smtClean="0">
                <a:latin typeface="Calibri" panose="020F0502020204030204" pitchFamily="34" charset="0"/>
                <a:ea typeface="Calibri" panose="020F0502020204030204" pitchFamily="34" charset="0"/>
                <a:cs typeface="Times New Roman" panose="02020603050405020304" pitchFamily="18" charset="0"/>
              </a:rPr>
              <a:t> – </a:t>
            </a:r>
            <a:r>
              <a:rPr lang="sr-Latn-RS" sz="2400" dirty="0" smtClean="0">
                <a:latin typeface="Calibri" panose="020F0502020204030204" pitchFamily="34" charset="0"/>
                <a:ea typeface="Calibri" panose="020F0502020204030204" pitchFamily="34" charset="0"/>
                <a:cs typeface="Times New Roman" panose="02020603050405020304" pitchFamily="18" charset="0"/>
              </a:rPr>
              <a:t>sinus </a:t>
            </a:r>
            <a:r>
              <a:rPr lang="en-US" sz="2400" dirty="0" smtClean="0"/>
              <a:t>tachycardia</a:t>
            </a:r>
            <a:r>
              <a:rPr lang="x-none" sz="2400" smtClean="0">
                <a:latin typeface="Calibri" panose="020F0502020204030204" pitchFamily="34" charset="0"/>
                <a:ea typeface="Calibri" panose="020F0502020204030204" pitchFamily="34" charset="0"/>
                <a:cs typeface="Times New Roman" panose="02020603050405020304" pitchFamily="18" charset="0"/>
              </a:rPr>
              <a:t>, </a:t>
            </a:r>
            <a:endParaRPr lang="sr-Cyrl-RS" sz="2400" dirty="0" smtClean="0">
              <a:latin typeface="Calibri" panose="020F0502020204030204" pitchFamily="34" charset="0"/>
              <a:ea typeface="Calibri" panose="020F0502020204030204" pitchFamily="34" charset="0"/>
              <a:cs typeface="Times New Roman" panose="02020603050405020304" pitchFamily="18" charset="0"/>
            </a:endParaRPr>
          </a:p>
          <a:p>
            <a:pPr lvl="0">
              <a:lnSpc>
                <a:spcPct val="107000"/>
              </a:lnSpc>
              <a:spcAft>
                <a:spcPts val="800"/>
              </a:spcAft>
              <a:tabLst>
                <a:tab pos="457200" algn="l"/>
              </a:tabLst>
            </a:pPr>
            <a:r>
              <a:rPr lang="ru-RU" sz="2400" dirty="0" smtClean="0">
                <a:latin typeface="Calibri" panose="020F0502020204030204" pitchFamily="34" charset="0"/>
                <a:ea typeface="Calibri" panose="020F0502020204030204" pitchFamily="34" charset="0"/>
                <a:cs typeface="Times New Roman" panose="02020603050405020304" pitchFamily="18" charset="0"/>
              </a:rPr>
              <a:t>С1</a:t>
            </a:r>
            <a:r>
              <a:rPr lang="en-US" sz="2400" dirty="0">
                <a:latin typeface="Calibri" panose="020F0502020204030204" pitchFamily="34" charset="0"/>
                <a:ea typeface="Calibri" panose="020F0502020204030204" pitchFamily="34" charset="0"/>
                <a:cs typeface="Times New Roman" panose="02020603050405020304" pitchFamily="18" charset="0"/>
              </a:rPr>
              <a:t>Q</a:t>
            </a:r>
            <a:r>
              <a:rPr lang="ru-RU" sz="2400" dirty="0">
                <a:latin typeface="Calibri" panose="020F0502020204030204" pitchFamily="34" charset="0"/>
                <a:ea typeface="Calibri" panose="020F0502020204030204" pitchFamily="34" charset="0"/>
                <a:cs typeface="Times New Roman" panose="02020603050405020304" pitchFamily="18" charset="0"/>
              </a:rPr>
              <a:t>3Т3, РБББ, </a:t>
            </a:r>
            <a:r>
              <a:rPr lang="sr-Latn-RS" sz="2400" dirty="0" smtClean="0">
                <a:latin typeface="Calibri" panose="020F0502020204030204" pitchFamily="34" charset="0"/>
                <a:ea typeface="Calibri" panose="020F0502020204030204" pitchFamily="34" charset="0"/>
                <a:cs typeface="Times New Roman" panose="02020603050405020304" pitchFamily="18" charset="0"/>
              </a:rPr>
              <a:t>P pulmonale</a:t>
            </a:r>
            <a:endParaRPr lang="en-GB" sz="2400" dirty="0">
              <a:latin typeface="Calibri" panose="020F0502020204030204" pitchFamily="34" charset="0"/>
              <a:ea typeface="Calibri" panose="020F0502020204030204" pitchFamily="34" charset="0"/>
              <a:cs typeface="Times New Roman" panose="02020603050405020304" pitchFamily="18" charset="0"/>
            </a:endParaRPr>
          </a:p>
        </p:txBody>
      </p:sp>
      <p:sp>
        <p:nvSpPr>
          <p:cNvPr id="4" name="Rectangle 3"/>
          <p:cNvSpPr/>
          <p:nvPr/>
        </p:nvSpPr>
        <p:spPr>
          <a:xfrm>
            <a:off x="5209309" y="3962400"/>
            <a:ext cx="6144491" cy="2133276"/>
          </a:xfrm>
          <a:prstGeom prst="rect">
            <a:avLst/>
          </a:prstGeom>
        </p:spPr>
        <p:txBody>
          <a:bodyPr wrap="square">
            <a:spAutoFit/>
          </a:bodyPr>
          <a:lstStyle/>
          <a:p>
            <a:pPr>
              <a:lnSpc>
                <a:spcPct val="107000"/>
              </a:lnSpc>
              <a:spcAft>
                <a:spcPts val="800"/>
              </a:spcAft>
            </a:pPr>
            <a:r>
              <a:rPr lang="sr-Latn-RS" sz="2800" b="1" dirty="0">
                <a:latin typeface="Calibri" panose="020F0502020204030204" pitchFamily="34" charset="0"/>
                <a:ea typeface="Calibri" panose="020F0502020204030204" pitchFamily="34" charset="0"/>
                <a:cs typeface="Times New Roman" panose="02020603050405020304" pitchFamily="18" charset="0"/>
              </a:rPr>
              <a:t>Imaging</a:t>
            </a:r>
            <a:r>
              <a:rPr lang="en-US" sz="2800" b="1" dirty="0">
                <a:latin typeface="Calibri" panose="020F0502020204030204" pitchFamily="34" charset="0"/>
                <a:ea typeface="Calibri" panose="020F0502020204030204" pitchFamily="34" charset="0"/>
                <a:cs typeface="Times New Roman" panose="02020603050405020304" pitchFamily="18" charset="0"/>
              </a:rPr>
              <a:t> </a:t>
            </a:r>
            <a:r>
              <a:rPr lang="en-US" sz="2800" b="1" dirty="0" smtClean="0">
                <a:latin typeface="Calibri" panose="020F0502020204030204" pitchFamily="34" charset="0"/>
                <a:ea typeface="Calibri" panose="020F0502020204030204" pitchFamily="34" charset="0"/>
                <a:cs typeface="Times New Roman" panose="02020603050405020304" pitchFamily="18" charset="0"/>
              </a:rPr>
              <a:t>:</a:t>
            </a:r>
            <a:endParaRPr lang="en-GB" sz="28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spcAft>
                <a:spcPts val="0"/>
              </a:spcAft>
              <a:buFont typeface="Georgia" panose="02040502050405020303" pitchFamily="18" charset="0"/>
              <a:buChar char="•"/>
              <a:tabLst>
                <a:tab pos="457200" algn="l"/>
              </a:tabLst>
            </a:pPr>
            <a:r>
              <a:rPr lang="sr-Latn-RS" sz="2400" dirty="0">
                <a:latin typeface="Calibri" panose="020F0502020204030204" pitchFamily="34" charset="0"/>
                <a:ea typeface="Calibri" panose="020F0502020204030204" pitchFamily="34" charset="0"/>
                <a:cs typeface="Times New Roman" panose="02020603050405020304" pitchFamily="18" charset="0"/>
              </a:rPr>
              <a:t>RTG</a:t>
            </a:r>
            <a:r>
              <a:rPr lang="en-US" sz="2400" dirty="0">
                <a:latin typeface="Calibri" panose="020F0502020204030204" pitchFamily="34" charset="0"/>
                <a:ea typeface="Calibri" panose="020F0502020204030204" pitchFamily="34" charset="0"/>
                <a:cs typeface="Times New Roman" panose="02020603050405020304" pitchFamily="18" charset="0"/>
              </a:rPr>
              <a:t> </a:t>
            </a:r>
            <a:endParaRPr lang="en-GB" sz="24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spcAft>
                <a:spcPts val="0"/>
              </a:spcAft>
              <a:buFont typeface="Georgia" panose="02040502050405020303" pitchFamily="18" charset="0"/>
              <a:buChar char="•"/>
              <a:tabLst>
                <a:tab pos="457200" algn="l"/>
              </a:tabLst>
            </a:pPr>
            <a:r>
              <a:rPr lang="sr-Latn-RS" sz="2400" dirty="0" smtClean="0">
                <a:latin typeface="Calibri" panose="020F0502020204030204" pitchFamily="34" charset="0"/>
                <a:ea typeface="Calibri" panose="020F0502020204030204" pitchFamily="34" charset="0"/>
                <a:cs typeface="Times New Roman" panose="02020603050405020304" pitchFamily="18" charset="0"/>
              </a:rPr>
              <a:t>MDCT</a:t>
            </a:r>
            <a:endParaRPr lang="en-GB" sz="24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spcAft>
                <a:spcPts val="0"/>
              </a:spcAft>
              <a:buFont typeface="Georgia" panose="02040502050405020303" pitchFamily="18" charset="0"/>
              <a:buChar char="•"/>
              <a:tabLst>
                <a:tab pos="457200" algn="l"/>
              </a:tabLst>
            </a:pPr>
            <a:r>
              <a:rPr lang="sr-Latn-RS" sz="2400" dirty="0" smtClean="0">
                <a:latin typeface="Calibri" panose="020F0502020204030204" pitchFamily="34" charset="0"/>
                <a:ea typeface="Calibri" panose="020F0502020204030204" pitchFamily="34" charset="0"/>
                <a:cs typeface="Times New Roman" panose="02020603050405020304" pitchFamily="18" charset="0"/>
              </a:rPr>
              <a:t>V/Q scan</a:t>
            </a:r>
            <a:endParaRPr lang="en-GB" sz="24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spcAft>
                <a:spcPts val="0"/>
              </a:spcAft>
              <a:buFont typeface="Georgia" panose="02040502050405020303" pitchFamily="18" charset="0"/>
              <a:buChar char="•"/>
              <a:tabLst>
                <a:tab pos="457200" algn="l"/>
              </a:tabLst>
            </a:pPr>
            <a:r>
              <a:rPr lang="sr-Latn-RS" sz="2400" dirty="0" smtClean="0">
                <a:latin typeface="Calibri" panose="020F0502020204030204" pitchFamily="34" charset="0"/>
                <a:ea typeface="Calibri" panose="020F0502020204030204" pitchFamily="34" charset="0"/>
                <a:cs typeface="Times New Roman" panose="02020603050405020304" pitchFamily="18" charset="0"/>
              </a:rPr>
              <a:t>Angiography</a:t>
            </a:r>
            <a:endParaRPr lang="en-GB" sz="2400" dirty="0">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9" name="Picture 2"/>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b="6967"/>
          <a:stretch>
            <a:fillRect/>
          </a:stretch>
        </p:blipFill>
        <p:spPr>
          <a:xfrm>
            <a:off x="1704975" y="1219200"/>
            <a:ext cx="8839200" cy="5365750"/>
          </a:xfrm>
          <a:ln w="3175">
            <a:solidFill>
              <a:schemeClr val="tx1"/>
            </a:solidFill>
            <a:miter lim="800000"/>
            <a:headEnd/>
            <a:tailEnd/>
          </a:ln>
        </p:spPr>
      </p:pic>
      <p:pic>
        <p:nvPicPr>
          <p:cNvPr id="24580"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20000" y="1220788"/>
            <a:ext cx="2819400" cy="179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4"/>
          <p:cNvSpPr>
            <a:spLocks noGrp="1"/>
          </p:cNvSpPr>
          <p:nvPr>
            <p:ph type="title"/>
          </p:nvPr>
        </p:nvSpPr>
        <p:spPr/>
        <p:txBody>
          <a:bodyPr/>
          <a:lstStyle/>
          <a:p>
            <a:endParaRPr lang="en-US"/>
          </a:p>
        </p:txBody>
      </p:sp>
      <p:sp>
        <p:nvSpPr>
          <p:cNvPr id="6" name="Title 1"/>
          <p:cNvSpPr txBox="1">
            <a:spLocks/>
          </p:cNvSpPr>
          <p:nvPr/>
        </p:nvSpPr>
        <p:spPr bwMode="auto">
          <a:xfrm>
            <a:off x="2819401" y="152400"/>
            <a:ext cx="6348413"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TW" sz="3200" b="1" i="0" u="none" strike="noStrike" kern="1200" cap="none" spc="0" normalizeH="0" baseline="0" noProof="0" smtClean="0">
                <a:ln>
                  <a:noFill/>
                </a:ln>
                <a:solidFill>
                  <a:schemeClr val="tx1"/>
                </a:solidFill>
                <a:effectLst/>
                <a:uLnTx/>
                <a:uFillTx/>
                <a:latin typeface="+mj-lt"/>
                <a:ea typeface="+mj-ea"/>
                <a:cs typeface="+mj-cs"/>
              </a:rPr>
              <a:t>PULMONARY EMBOLISM</a:t>
            </a:r>
            <a:endParaRPr kumimoji="0" lang="en-US" altLang="en-US" sz="3200" b="0" i="0" u="none" strike="noStrike" kern="1200" cap="none" spc="0" normalizeH="0" baseline="0" noProof="0" dirty="0">
              <a:ln>
                <a:noFill/>
              </a:ln>
              <a:solidFill>
                <a:schemeClr val="tx1"/>
              </a:solidFill>
              <a:effectLst/>
              <a:uLnTx/>
              <a:uFillTx/>
              <a:latin typeface="Calibri" panose="020F0502020204030204" pitchFamily="34" charset="0"/>
              <a:ea typeface="+mj-ea"/>
              <a:cs typeface="Calibri" panose="020F0502020204030204" pitchFamily="34" charset="0"/>
            </a:endParaRPr>
          </a:p>
        </p:txBody>
      </p:sp>
    </p:spTree>
  </p:cSld>
  <p:clrMapOvr>
    <a:masterClrMapping/>
  </p:clrMapOvr>
  <p:transition spd="slow" advTm="12713"/>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Freeform 2"/>
          <p:cNvSpPr>
            <a:spLocks/>
          </p:cNvSpPr>
          <p:nvPr/>
        </p:nvSpPr>
        <p:spPr bwMode="auto">
          <a:xfrm>
            <a:off x="3733800" y="2362200"/>
            <a:ext cx="1676400" cy="2438400"/>
          </a:xfrm>
          <a:custGeom>
            <a:avLst/>
            <a:gdLst>
              <a:gd name="T0" fmla="*/ 829559 w 776"/>
              <a:gd name="T1" fmla="*/ 34834 h 1120"/>
              <a:gd name="T2" fmla="*/ 207390 w 776"/>
              <a:gd name="T3" fmla="*/ 661851 h 1120"/>
              <a:gd name="T4" fmla="*/ 0 w 776"/>
              <a:gd name="T5" fmla="*/ 1811383 h 1120"/>
              <a:gd name="T6" fmla="*/ 207390 w 776"/>
              <a:gd name="T7" fmla="*/ 1915886 h 1120"/>
              <a:gd name="T8" fmla="*/ 1244338 w 776"/>
              <a:gd name="T9" fmla="*/ 2124891 h 1120"/>
              <a:gd name="T10" fmla="*/ 1555423 w 776"/>
              <a:gd name="T11" fmla="*/ 2229394 h 1120"/>
              <a:gd name="T12" fmla="*/ 1555423 w 776"/>
              <a:gd name="T13" fmla="*/ 870857 h 1120"/>
              <a:gd name="T14" fmla="*/ 829559 w 776"/>
              <a:gd name="T15" fmla="*/ 34834 h 1120"/>
              <a:gd name="T16" fmla="*/ 0 60000 65536"/>
              <a:gd name="T17" fmla="*/ 0 60000 65536"/>
              <a:gd name="T18" fmla="*/ 0 60000 65536"/>
              <a:gd name="T19" fmla="*/ 0 60000 65536"/>
              <a:gd name="T20" fmla="*/ 0 60000 65536"/>
              <a:gd name="T21" fmla="*/ 0 60000 65536"/>
              <a:gd name="T22" fmla="*/ 0 60000 65536"/>
              <a:gd name="T23" fmla="*/ 0 60000 65536"/>
              <a:gd name="T24" fmla="*/ 0 w 776"/>
              <a:gd name="T25" fmla="*/ 0 h 1120"/>
              <a:gd name="T26" fmla="*/ 776 w 776"/>
              <a:gd name="T27" fmla="*/ 1120 h 112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76" h="1120">
                <a:moveTo>
                  <a:pt x="384" y="16"/>
                </a:moveTo>
                <a:cubicBezTo>
                  <a:pt x="280" y="0"/>
                  <a:pt x="160" y="168"/>
                  <a:pt x="96" y="304"/>
                </a:cubicBezTo>
                <a:cubicBezTo>
                  <a:pt x="32" y="440"/>
                  <a:pt x="0" y="736"/>
                  <a:pt x="0" y="832"/>
                </a:cubicBezTo>
                <a:cubicBezTo>
                  <a:pt x="0" y="928"/>
                  <a:pt x="0" y="856"/>
                  <a:pt x="96" y="880"/>
                </a:cubicBezTo>
                <a:cubicBezTo>
                  <a:pt x="192" y="904"/>
                  <a:pt x="472" y="952"/>
                  <a:pt x="576" y="976"/>
                </a:cubicBezTo>
                <a:cubicBezTo>
                  <a:pt x="680" y="1000"/>
                  <a:pt x="696" y="1120"/>
                  <a:pt x="720" y="1024"/>
                </a:cubicBezTo>
                <a:cubicBezTo>
                  <a:pt x="744" y="928"/>
                  <a:pt x="776" y="568"/>
                  <a:pt x="720" y="400"/>
                </a:cubicBezTo>
                <a:cubicBezTo>
                  <a:pt x="664" y="232"/>
                  <a:pt x="488" y="32"/>
                  <a:pt x="384" y="16"/>
                </a:cubicBezTo>
                <a:close/>
              </a:path>
            </a:pathLst>
          </a:custGeom>
          <a:solidFill>
            <a:schemeClr val="accent1"/>
          </a:solidFill>
          <a:ln w="9525">
            <a:solidFill>
              <a:srgbClr val="000066"/>
            </a:solidFill>
            <a:round/>
            <a:headEnd/>
            <a:tailEnd/>
          </a:ln>
        </p:spPr>
        <p:txBody>
          <a:bodyPr/>
          <a:lstStyle/>
          <a:p>
            <a:endParaRPr lang="en-GB"/>
          </a:p>
        </p:txBody>
      </p:sp>
      <p:sp>
        <p:nvSpPr>
          <p:cNvPr id="26627" name="Freeform 3"/>
          <p:cNvSpPr>
            <a:spLocks/>
          </p:cNvSpPr>
          <p:nvPr/>
        </p:nvSpPr>
        <p:spPr bwMode="auto">
          <a:xfrm>
            <a:off x="6629400" y="2362200"/>
            <a:ext cx="1676400" cy="2514600"/>
          </a:xfrm>
          <a:custGeom>
            <a:avLst/>
            <a:gdLst>
              <a:gd name="T0" fmla="*/ 829559 w 776"/>
              <a:gd name="T1" fmla="*/ 35923 h 1120"/>
              <a:gd name="T2" fmla="*/ 207390 w 776"/>
              <a:gd name="T3" fmla="*/ 682534 h 1120"/>
              <a:gd name="T4" fmla="*/ 0 w 776"/>
              <a:gd name="T5" fmla="*/ 1867989 h 1120"/>
              <a:gd name="T6" fmla="*/ 207390 w 776"/>
              <a:gd name="T7" fmla="*/ 1975757 h 1120"/>
              <a:gd name="T8" fmla="*/ 1244338 w 776"/>
              <a:gd name="T9" fmla="*/ 2191294 h 1120"/>
              <a:gd name="T10" fmla="*/ 1555423 w 776"/>
              <a:gd name="T11" fmla="*/ 2299063 h 1120"/>
              <a:gd name="T12" fmla="*/ 1555423 w 776"/>
              <a:gd name="T13" fmla="*/ 898071 h 1120"/>
              <a:gd name="T14" fmla="*/ 829559 w 776"/>
              <a:gd name="T15" fmla="*/ 35923 h 1120"/>
              <a:gd name="T16" fmla="*/ 0 60000 65536"/>
              <a:gd name="T17" fmla="*/ 0 60000 65536"/>
              <a:gd name="T18" fmla="*/ 0 60000 65536"/>
              <a:gd name="T19" fmla="*/ 0 60000 65536"/>
              <a:gd name="T20" fmla="*/ 0 60000 65536"/>
              <a:gd name="T21" fmla="*/ 0 60000 65536"/>
              <a:gd name="T22" fmla="*/ 0 60000 65536"/>
              <a:gd name="T23" fmla="*/ 0 60000 65536"/>
              <a:gd name="T24" fmla="*/ 0 w 776"/>
              <a:gd name="T25" fmla="*/ 0 h 1120"/>
              <a:gd name="T26" fmla="*/ 776 w 776"/>
              <a:gd name="T27" fmla="*/ 1120 h 112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76" h="1120">
                <a:moveTo>
                  <a:pt x="384" y="16"/>
                </a:moveTo>
                <a:cubicBezTo>
                  <a:pt x="280" y="0"/>
                  <a:pt x="160" y="168"/>
                  <a:pt x="96" y="304"/>
                </a:cubicBezTo>
                <a:cubicBezTo>
                  <a:pt x="32" y="440"/>
                  <a:pt x="0" y="736"/>
                  <a:pt x="0" y="832"/>
                </a:cubicBezTo>
                <a:cubicBezTo>
                  <a:pt x="0" y="928"/>
                  <a:pt x="0" y="856"/>
                  <a:pt x="96" y="880"/>
                </a:cubicBezTo>
                <a:cubicBezTo>
                  <a:pt x="192" y="904"/>
                  <a:pt x="472" y="952"/>
                  <a:pt x="576" y="976"/>
                </a:cubicBezTo>
                <a:cubicBezTo>
                  <a:pt x="680" y="1000"/>
                  <a:pt x="696" y="1120"/>
                  <a:pt x="720" y="1024"/>
                </a:cubicBezTo>
                <a:cubicBezTo>
                  <a:pt x="744" y="928"/>
                  <a:pt x="776" y="568"/>
                  <a:pt x="720" y="400"/>
                </a:cubicBezTo>
                <a:cubicBezTo>
                  <a:pt x="664" y="232"/>
                  <a:pt x="488" y="32"/>
                  <a:pt x="384" y="16"/>
                </a:cubicBezTo>
                <a:close/>
              </a:path>
            </a:pathLst>
          </a:custGeom>
          <a:solidFill>
            <a:srgbClr val="FF0000"/>
          </a:solidFill>
          <a:ln w="9525">
            <a:solidFill>
              <a:srgbClr val="000066"/>
            </a:solidFill>
            <a:round/>
            <a:headEnd/>
            <a:tailEnd/>
          </a:ln>
        </p:spPr>
        <p:txBody>
          <a:bodyPr/>
          <a:lstStyle/>
          <a:p>
            <a:endParaRPr lang="en-GB"/>
          </a:p>
        </p:txBody>
      </p:sp>
      <p:sp>
        <p:nvSpPr>
          <p:cNvPr id="26628" name="Text Box 4"/>
          <p:cNvSpPr txBox="1">
            <a:spLocks noChangeArrowheads="1"/>
          </p:cNvSpPr>
          <p:nvPr/>
        </p:nvSpPr>
        <p:spPr bwMode="auto">
          <a:xfrm>
            <a:off x="3200400" y="5105401"/>
            <a:ext cx="34290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r>
              <a:rPr lang="sr-Latn-RS" altLang="en-US" sz="2800" dirty="0" smtClean="0">
                <a:latin typeface="Calibri" panose="020F0502020204030204" pitchFamily="34" charset="0"/>
                <a:cs typeface="Calibri" panose="020F0502020204030204" pitchFamily="34" charset="0"/>
              </a:rPr>
              <a:t>Ventilation            ≥</a:t>
            </a:r>
            <a:endParaRPr lang="en-US" altLang="en-US" sz="2800" dirty="0">
              <a:latin typeface="Calibri" panose="020F0502020204030204" pitchFamily="34" charset="0"/>
              <a:cs typeface="Calibri" panose="020F0502020204030204" pitchFamily="34" charset="0"/>
            </a:endParaRPr>
          </a:p>
        </p:txBody>
      </p:sp>
      <p:sp>
        <p:nvSpPr>
          <p:cNvPr id="26629" name="Text Box 5"/>
          <p:cNvSpPr txBox="1">
            <a:spLocks noChangeArrowheads="1"/>
          </p:cNvSpPr>
          <p:nvPr/>
        </p:nvSpPr>
        <p:spPr bwMode="auto">
          <a:xfrm>
            <a:off x="6705600" y="5133976"/>
            <a:ext cx="156568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r>
              <a:rPr lang="sr-Latn-RS" altLang="en-US" sz="2800" dirty="0" smtClean="0">
                <a:latin typeface="Calibri" panose="020F0502020204030204" pitchFamily="34" charset="0"/>
                <a:cs typeface="Calibri" panose="020F0502020204030204" pitchFamily="34" charset="0"/>
              </a:rPr>
              <a:t>Perfusion</a:t>
            </a:r>
            <a:endParaRPr lang="en-US" altLang="en-US" sz="2800" dirty="0">
              <a:latin typeface="Calibri" panose="020F0502020204030204" pitchFamily="34" charset="0"/>
              <a:cs typeface="Calibri" panose="020F0502020204030204" pitchFamily="34" charset="0"/>
            </a:endParaRPr>
          </a:p>
        </p:txBody>
      </p:sp>
      <p:sp>
        <p:nvSpPr>
          <p:cNvPr id="26630" name="AutoShape 6"/>
          <p:cNvSpPr>
            <a:spLocks noChangeArrowheads="1"/>
          </p:cNvSpPr>
          <p:nvPr/>
        </p:nvSpPr>
        <p:spPr bwMode="auto">
          <a:xfrm rot="335406">
            <a:off x="7620000" y="2743200"/>
            <a:ext cx="685800" cy="533400"/>
          </a:xfrm>
          <a:prstGeom prst="triangle">
            <a:avLst>
              <a:gd name="adj" fmla="val 50000"/>
            </a:avLst>
          </a:prstGeom>
          <a:solidFill>
            <a:srgbClr val="000066"/>
          </a:solidFill>
          <a:ln w="9525">
            <a:solidFill>
              <a:srgbClr val="000066"/>
            </a:solidFill>
            <a:miter lim="800000"/>
            <a:headEnd/>
            <a:tailEnd/>
          </a:ln>
        </p:spPr>
        <p:txBody>
          <a:bodyPr wrap="none" anchor="ct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endParaRPr lang="en-US" altLang="en-US" sz="1800">
              <a:latin typeface="Calibri" panose="020F0502020204030204" pitchFamily="34" charset="0"/>
              <a:cs typeface="Calibri" panose="020F0502020204030204" pitchFamily="34" charset="0"/>
            </a:endParaRPr>
          </a:p>
        </p:txBody>
      </p:sp>
      <p:sp>
        <p:nvSpPr>
          <p:cNvPr id="26632" name="Text Box 10"/>
          <p:cNvSpPr txBox="1">
            <a:spLocks noChangeArrowheads="1"/>
          </p:cNvSpPr>
          <p:nvPr/>
        </p:nvSpPr>
        <p:spPr bwMode="auto">
          <a:xfrm>
            <a:off x="3352800" y="304800"/>
            <a:ext cx="534851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r>
              <a:rPr lang="en-US" altLang="zh-TW" sz="3200" b="1" dirty="0" smtClean="0"/>
              <a:t>PULMONARY EMBOLISM</a:t>
            </a:r>
            <a:endParaRPr lang="en-US" altLang="en-US" sz="3200" dirty="0">
              <a:latin typeface="Calibri" panose="020F0502020204030204" pitchFamily="34" charset="0"/>
              <a:cs typeface="Calibri" panose="020F0502020204030204" pitchFamily="34" charset="0"/>
            </a:endParaRPr>
          </a:p>
        </p:txBody>
      </p:sp>
      <p:sp>
        <p:nvSpPr>
          <p:cNvPr id="26633" name="Rectangle 11"/>
          <p:cNvSpPr>
            <a:spLocks noGrp="1" noChangeArrowheads="1"/>
          </p:cNvSpPr>
          <p:nvPr>
            <p:ph type="title"/>
          </p:nvPr>
        </p:nvSpPr>
        <p:spPr>
          <a:xfrm>
            <a:off x="3200400" y="990600"/>
            <a:ext cx="5943600" cy="1066800"/>
          </a:xfrm>
        </p:spPr>
        <p:txBody>
          <a:bodyPr/>
          <a:lstStyle/>
          <a:p>
            <a:pPr eaLnBrk="1" hangingPunct="1"/>
            <a:r>
              <a:rPr lang="sr-Latn-CS" altLang="en-US" dirty="0">
                <a:latin typeface="Calibri" panose="020F0502020204030204" pitchFamily="34" charset="0"/>
                <a:cs typeface="Calibri" panose="020F0502020204030204" pitchFamily="34" charset="0"/>
              </a:rPr>
              <a:t>“</a:t>
            </a:r>
            <a:r>
              <a:rPr lang="en-US" altLang="en-US" dirty="0">
                <a:latin typeface="Calibri" panose="020F0502020204030204" pitchFamily="34" charset="0"/>
                <a:cs typeface="Calibri" panose="020F0502020204030204" pitchFamily="34" charset="0"/>
              </a:rPr>
              <a:t>V</a:t>
            </a:r>
            <a:r>
              <a:rPr lang="sr-Cyrl-CS" altLang="en-US" dirty="0">
                <a:latin typeface="Calibri" panose="020F0502020204030204" pitchFamily="34" charset="0"/>
                <a:cs typeface="Calibri" panose="020F0502020204030204" pitchFamily="34" charset="0"/>
              </a:rPr>
              <a:t>/</a:t>
            </a:r>
            <a:r>
              <a:rPr lang="en-US" altLang="en-US" dirty="0">
                <a:latin typeface="Calibri" panose="020F0502020204030204" pitchFamily="34" charset="0"/>
                <a:cs typeface="Calibri" panose="020F0502020204030204" pitchFamily="34" charset="0"/>
              </a:rPr>
              <a:t>P</a:t>
            </a:r>
            <a:r>
              <a:rPr lang="sr-Cyrl-CS" altLang="en-US" dirty="0">
                <a:latin typeface="Calibri" panose="020F0502020204030204" pitchFamily="34" charset="0"/>
                <a:cs typeface="Calibri" panose="020F0502020204030204" pitchFamily="34" charset="0"/>
              </a:rPr>
              <a:t> </a:t>
            </a:r>
            <a:r>
              <a:rPr lang="en-US" altLang="en-US" dirty="0">
                <a:latin typeface="Calibri" panose="020F0502020204030204" pitchFamily="34" charset="0"/>
                <a:cs typeface="Calibri" panose="020F0502020204030204" pitchFamily="34" charset="0"/>
              </a:rPr>
              <a:t>Mismatch</a:t>
            </a:r>
            <a:r>
              <a:rPr lang="sr-Latn-CS" altLang="en-US" dirty="0" smtClean="0">
                <a:latin typeface="Calibri" panose="020F0502020204030204" pitchFamily="34" charset="0"/>
                <a:cs typeface="Calibri" panose="020F0502020204030204" pitchFamily="34" charset="0"/>
              </a:rPr>
              <a:t>”</a:t>
            </a:r>
            <a:endParaRPr lang="en-US" altLang="en-US" dirty="0">
              <a:latin typeface="Calibri" panose="020F0502020204030204" pitchFamily="34" charset="0"/>
              <a:cs typeface="Calibri" panose="020F0502020204030204" pitchFamily="34" charset="0"/>
            </a:endParaRPr>
          </a:p>
        </p:txBody>
      </p:sp>
    </p:spTree>
  </p:cSld>
  <p:clrMapOvr>
    <a:masterClrMapping/>
  </p:clrMapOvr>
  <p:transition advTm="22244"/>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3" descr="PE segm"/>
          <p:cNvPicPr>
            <a:picLocks noChangeAspect="1" noChangeArrowheads="1"/>
          </p:cNvPicPr>
          <p:nvPr/>
        </p:nvPicPr>
        <p:blipFill>
          <a:blip r:embed="rId2" cstate="print">
            <a:extLst>
              <a:ext uri="{28A0092B-C50C-407E-A947-70E740481C1C}">
                <a14:useLocalDpi xmlns:a14="http://schemas.microsoft.com/office/drawing/2010/main" val="0"/>
              </a:ext>
            </a:extLst>
          </a:blip>
          <a:srcRect l="1045" t="13208" r="69542" b="18867"/>
          <a:stretch>
            <a:fillRect/>
          </a:stretch>
        </p:blipFill>
        <p:spPr bwMode="auto">
          <a:xfrm>
            <a:off x="4724399" y="2362200"/>
            <a:ext cx="2295555" cy="2203450"/>
          </a:xfrm>
          <a:prstGeom prst="rect">
            <a:avLst/>
          </a:prstGeom>
          <a:noFill/>
          <a:ln w="57150" cmpd="thickThin">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27651" name="Picture 4" descr="PE segm"/>
          <p:cNvPicPr>
            <a:picLocks noChangeAspect="1" noChangeArrowheads="1"/>
          </p:cNvPicPr>
          <p:nvPr/>
        </p:nvPicPr>
        <p:blipFill>
          <a:blip r:embed="rId3" cstate="print">
            <a:lum contrast="30000"/>
            <a:extLst>
              <a:ext uri="{28A0092B-C50C-407E-A947-70E740481C1C}">
                <a14:useLocalDpi xmlns:a14="http://schemas.microsoft.com/office/drawing/2010/main" val="0"/>
              </a:ext>
            </a:extLst>
          </a:blip>
          <a:srcRect l="32680" t="10378" r="34641" b="8176"/>
          <a:stretch>
            <a:fillRect/>
          </a:stretch>
        </p:blipFill>
        <p:spPr bwMode="auto">
          <a:xfrm>
            <a:off x="7843839" y="2286000"/>
            <a:ext cx="2207418" cy="2289175"/>
          </a:xfrm>
          <a:prstGeom prst="rect">
            <a:avLst/>
          </a:prstGeom>
          <a:noFill/>
          <a:ln w="57150" cmpd="thickThin">
            <a:solidFill>
              <a:srgbClr val="FFFF00"/>
            </a:solidFill>
            <a:miter lim="800000"/>
            <a:headEnd/>
            <a:tailEnd/>
          </a:ln>
          <a:extLst>
            <a:ext uri="{909E8E84-426E-40DD-AFC4-6F175D3DCCD1}">
              <a14:hiddenFill xmlns:a14="http://schemas.microsoft.com/office/drawing/2010/main">
                <a:solidFill>
                  <a:srgbClr val="FFFFFF"/>
                </a:solidFill>
              </a14:hiddenFill>
            </a:ext>
          </a:extLst>
        </p:spPr>
      </p:pic>
      <p:pic>
        <p:nvPicPr>
          <p:cNvPr id="27652" name="Picture 5" descr="PE segm"/>
          <p:cNvPicPr>
            <a:picLocks noChangeAspect="1" noChangeArrowheads="1"/>
          </p:cNvPicPr>
          <p:nvPr/>
        </p:nvPicPr>
        <p:blipFill>
          <a:blip r:embed="rId2" cstate="print">
            <a:lum contrast="30000"/>
            <a:extLst>
              <a:ext uri="{28A0092B-C50C-407E-A947-70E740481C1C}">
                <a14:useLocalDpi xmlns:a14="http://schemas.microsoft.com/office/drawing/2010/main" val="0"/>
              </a:ext>
            </a:extLst>
          </a:blip>
          <a:srcRect l="67320" t="28931" r="6535" b="11006"/>
          <a:stretch>
            <a:fillRect/>
          </a:stretch>
        </p:blipFill>
        <p:spPr bwMode="auto">
          <a:xfrm>
            <a:off x="1981200" y="2372179"/>
            <a:ext cx="2286000" cy="2183946"/>
          </a:xfrm>
          <a:prstGeom prst="rect">
            <a:avLst/>
          </a:prstGeom>
          <a:noFill/>
          <a:ln w="57150" cmpd="thickThin">
            <a:solidFill>
              <a:srgbClr val="0000FF"/>
            </a:solidFill>
            <a:miter lim="800000"/>
            <a:headEnd/>
            <a:tailEnd/>
          </a:ln>
          <a:extLst>
            <a:ext uri="{909E8E84-426E-40DD-AFC4-6F175D3DCCD1}">
              <a14:hiddenFill xmlns:a14="http://schemas.microsoft.com/office/drawing/2010/main">
                <a:solidFill>
                  <a:srgbClr val="FFFFFF"/>
                </a:solidFill>
              </a14:hiddenFill>
            </a:ext>
          </a:extLst>
        </p:spPr>
      </p:pic>
      <p:sp>
        <p:nvSpPr>
          <p:cNvPr id="27653" name="Text Box 6"/>
          <p:cNvSpPr txBox="1">
            <a:spLocks noChangeArrowheads="1"/>
          </p:cNvSpPr>
          <p:nvPr/>
        </p:nvSpPr>
        <p:spPr bwMode="auto">
          <a:xfrm>
            <a:off x="4724400" y="5562600"/>
            <a:ext cx="192655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r>
              <a:rPr lang="sr-Latn-RS" altLang="en-US" sz="3200" dirty="0" smtClean="0">
                <a:latin typeface="Calibri" panose="020F0502020204030204" pitchFamily="34" charset="0"/>
                <a:cs typeface="Calibri" panose="020F0502020204030204" pitchFamily="34" charset="0"/>
              </a:rPr>
              <a:t>1 segment</a:t>
            </a:r>
            <a:endParaRPr lang="en-US" altLang="en-US" sz="3200" dirty="0">
              <a:latin typeface="Calibri" panose="020F0502020204030204" pitchFamily="34" charset="0"/>
              <a:cs typeface="Calibri" panose="020F0502020204030204" pitchFamily="34" charset="0"/>
            </a:endParaRPr>
          </a:p>
        </p:txBody>
      </p:sp>
      <p:sp>
        <p:nvSpPr>
          <p:cNvPr id="27654" name="Text Box 7"/>
          <p:cNvSpPr txBox="1">
            <a:spLocks noChangeArrowheads="1"/>
          </p:cNvSpPr>
          <p:nvPr/>
        </p:nvSpPr>
        <p:spPr bwMode="auto">
          <a:xfrm>
            <a:off x="8305800" y="2286000"/>
            <a:ext cx="981075" cy="369888"/>
          </a:xfrm>
          <a:prstGeom prst="rect">
            <a:avLst/>
          </a:prstGeom>
          <a:solidFill>
            <a:srgbClr val="FFFF00"/>
          </a:solidFill>
          <a:ln w="9525">
            <a:solidFill>
              <a:schemeClr val="bg1"/>
            </a:solidFill>
            <a:miter lim="800000"/>
            <a:headEnd/>
            <a:tailEnd/>
          </a:ln>
        </p:spPr>
        <p:txBody>
          <a:bodyPr wrap="none">
            <a:spAutoFit/>
          </a:bodyP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r>
              <a:rPr lang="sl-SI" altLang="en-US" sz="1800" b="1" dirty="0">
                <a:latin typeface="Calibri" panose="020F0502020204030204" pitchFamily="34" charset="0"/>
                <a:cs typeface="Calibri" panose="020F0502020204030204" pitchFamily="34" charset="0"/>
              </a:rPr>
              <a:t>superior</a:t>
            </a:r>
            <a:endParaRPr lang="en-US" altLang="en-US" sz="1800" b="1" dirty="0">
              <a:latin typeface="Calibri" panose="020F0502020204030204" pitchFamily="34" charset="0"/>
              <a:cs typeface="Calibri" panose="020F0502020204030204" pitchFamily="34" charset="0"/>
            </a:endParaRPr>
          </a:p>
        </p:txBody>
      </p:sp>
      <p:sp>
        <p:nvSpPr>
          <p:cNvPr id="27655" name="Line 8"/>
          <p:cNvSpPr>
            <a:spLocks noChangeShapeType="1"/>
          </p:cNvSpPr>
          <p:nvPr/>
        </p:nvSpPr>
        <p:spPr bwMode="auto">
          <a:xfrm>
            <a:off x="8610600" y="2895600"/>
            <a:ext cx="152400" cy="457200"/>
          </a:xfrm>
          <a:prstGeom prst="line">
            <a:avLst/>
          </a:prstGeom>
          <a:noFill/>
          <a:ln w="28575">
            <a:solidFill>
              <a:schemeClr val="bg1"/>
            </a:solidFill>
            <a:round/>
            <a:headEnd/>
            <a:tailEnd type="stealth" w="lg" len="lg"/>
          </a:ln>
          <a:extLst>
            <a:ext uri="{909E8E84-426E-40DD-AFC4-6F175D3DCCD1}">
              <a14:hiddenFill xmlns:a14="http://schemas.microsoft.com/office/drawing/2010/main">
                <a:noFill/>
              </a14:hiddenFill>
            </a:ext>
          </a:extLst>
        </p:spPr>
        <p:txBody>
          <a:bodyPr/>
          <a:lstStyle/>
          <a:p>
            <a:endParaRPr lang="en-GB"/>
          </a:p>
        </p:txBody>
      </p:sp>
      <p:sp>
        <p:nvSpPr>
          <p:cNvPr id="27659" name="AutoShape 14"/>
          <p:cNvSpPr>
            <a:spLocks/>
          </p:cNvSpPr>
          <p:nvPr/>
        </p:nvSpPr>
        <p:spPr bwMode="auto">
          <a:xfrm rot="5400000">
            <a:off x="5600700" y="952500"/>
            <a:ext cx="533400" cy="7772400"/>
          </a:xfrm>
          <a:prstGeom prst="rightBrace">
            <a:avLst>
              <a:gd name="adj1" fmla="val 121429"/>
              <a:gd name="adj2" fmla="val 50000"/>
            </a:avLst>
          </a:prstGeom>
          <a:noFill/>
          <a:ln w="19050">
            <a:solidFill>
              <a:srgbClr val="80808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endParaRPr lang="en-US" altLang="en-US" sz="1800">
              <a:latin typeface="Calibri" panose="020F0502020204030204" pitchFamily="34" charset="0"/>
              <a:cs typeface="Calibri" panose="020F0502020204030204" pitchFamily="34" charset="0"/>
            </a:endParaRPr>
          </a:p>
        </p:txBody>
      </p:sp>
      <p:sp>
        <p:nvSpPr>
          <p:cNvPr id="27660" name="Text Box 15"/>
          <p:cNvSpPr txBox="1">
            <a:spLocks noChangeArrowheads="1"/>
          </p:cNvSpPr>
          <p:nvPr/>
        </p:nvSpPr>
        <p:spPr bwMode="auto">
          <a:xfrm>
            <a:off x="5486401" y="5105401"/>
            <a:ext cx="7143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r>
              <a:rPr lang="sl-SI" altLang="en-US" sz="2400">
                <a:latin typeface="Calibri" panose="020F0502020204030204" pitchFamily="34" charset="0"/>
                <a:cs typeface="Calibri" panose="020F0502020204030204" pitchFamily="34" charset="0"/>
              </a:rPr>
              <a:t>RPO</a:t>
            </a:r>
            <a:endParaRPr lang="en-US" altLang="en-US" sz="2400">
              <a:latin typeface="Calibri" panose="020F0502020204030204" pitchFamily="34" charset="0"/>
              <a:cs typeface="Calibri" panose="020F0502020204030204" pitchFamily="34" charset="0"/>
            </a:endParaRPr>
          </a:p>
        </p:txBody>
      </p:sp>
      <p:sp>
        <p:nvSpPr>
          <p:cNvPr id="27661" name="Line 16"/>
          <p:cNvSpPr>
            <a:spLocks noChangeShapeType="1"/>
          </p:cNvSpPr>
          <p:nvPr/>
        </p:nvSpPr>
        <p:spPr bwMode="auto">
          <a:xfrm flipV="1">
            <a:off x="4648200" y="3581400"/>
            <a:ext cx="990600" cy="152400"/>
          </a:xfrm>
          <a:prstGeom prst="line">
            <a:avLst/>
          </a:prstGeom>
          <a:noFill/>
          <a:ln w="38100">
            <a:solidFill>
              <a:srgbClr val="FF0000"/>
            </a:solidFill>
            <a:round/>
            <a:headEnd/>
            <a:tailEnd type="stealth" w="lg" len="lg"/>
          </a:ln>
          <a:extLst>
            <a:ext uri="{909E8E84-426E-40DD-AFC4-6F175D3DCCD1}">
              <a14:hiddenFill xmlns:a14="http://schemas.microsoft.com/office/drawing/2010/main">
                <a:noFill/>
              </a14:hiddenFill>
            </a:ext>
          </a:extLst>
        </p:spPr>
        <p:txBody>
          <a:bodyPr wrap="none" anchor="ctr"/>
          <a:lstStyle/>
          <a:p>
            <a:endParaRPr lang="en-GB"/>
          </a:p>
        </p:txBody>
      </p:sp>
      <p:sp>
        <p:nvSpPr>
          <p:cNvPr id="14" name="Text Box 10"/>
          <p:cNvSpPr txBox="1">
            <a:spLocks noChangeArrowheads="1"/>
          </p:cNvSpPr>
          <p:nvPr/>
        </p:nvSpPr>
        <p:spPr bwMode="auto">
          <a:xfrm>
            <a:off x="3352800" y="304800"/>
            <a:ext cx="534851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r>
              <a:rPr lang="en-US" altLang="zh-TW" sz="3200" b="1" dirty="0" smtClean="0"/>
              <a:t>PULMONARY EMBOLISM</a:t>
            </a:r>
            <a:endParaRPr lang="en-US" altLang="en-US" sz="3200" dirty="0">
              <a:latin typeface="Calibri" panose="020F0502020204030204" pitchFamily="34" charset="0"/>
              <a:cs typeface="Calibri" panose="020F0502020204030204" pitchFamily="34" charset="0"/>
            </a:endParaRPr>
          </a:p>
        </p:txBody>
      </p:sp>
      <p:sp>
        <p:nvSpPr>
          <p:cNvPr id="15" name="Text Box 4"/>
          <p:cNvSpPr txBox="1">
            <a:spLocks noChangeArrowheads="1"/>
          </p:cNvSpPr>
          <p:nvPr/>
        </p:nvSpPr>
        <p:spPr bwMode="auto">
          <a:xfrm>
            <a:off x="1981200" y="1600200"/>
            <a:ext cx="34290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r>
              <a:rPr lang="sr-Latn-RS" altLang="en-US" sz="2800" dirty="0" smtClean="0">
                <a:latin typeface="Calibri" panose="020F0502020204030204" pitchFamily="34" charset="0"/>
                <a:cs typeface="Calibri" panose="020F0502020204030204" pitchFamily="34" charset="0"/>
              </a:rPr>
              <a:t>Ventilation         </a:t>
            </a:r>
            <a:endParaRPr lang="en-US" altLang="en-US" sz="2800" dirty="0">
              <a:latin typeface="Calibri" panose="020F0502020204030204" pitchFamily="34" charset="0"/>
              <a:cs typeface="Calibri" panose="020F0502020204030204" pitchFamily="34" charset="0"/>
            </a:endParaRPr>
          </a:p>
        </p:txBody>
      </p:sp>
      <p:sp>
        <p:nvSpPr>
          <p:cNvPr id="16" name="Text Box 5"/>
          <p:cNvSpPr txBox="1">
            <a:spLocks noChangeArrowheads="1"/>
          </p:cNvSpPr>
          <p:nvPr/>
        </p:nvSpPr>
        <p:spPr bwMode="auto">
          <a:xfrm>
            <a:off x="5486400" y="1628775"/>
            <a:ext cx="156568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r>
              <a:rPr lang="sr-Latn-RS" altLang="en-US" sz="2800" dirty="0" smtClean="0">
                <a:latin typeface="Calibri" panose="020F0502020204030204" pitchFamily="34" charset="0"/>
                <a:cs typeface="Calibri" panose="020F0502020204030204" pitchFamily="34" charset="0"/>
              </a:rPr>
              <a:t>Perfusion</a:t>
            </a:r>
            <a:endParaRPr lang="en-US" altLang="en-US" sz="2800" dirty="0">
              <a:latin typeface="Calibri" panose="020F0502020204030204" pitchFamily="34" charset="0"/>
              <a:cs typeface="Calibri" panose="020F0502020204030204" pitchFamily="34" charset="0"/>
            </a:endParaRPr>
          </a:p>
        </p:txBody>
      </p:sp>
    </p:spTree>
  </p:cSld>
  <p:clrMapOvr>
    <a:masterClrMapping/>
  </p:clrMapOvr>
  <p:transition spd="slow" advTm="19572"/>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00400" y="1336436"/>
            <a:ext cx="5606178" cy="498816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076" name="Text Box 4"/>
          <p:cNvSpPr txBox="1">
            <a:spLocks noChangeArrowheads="1"/>
          </p:cNvSpPr>
          <p:nvPr/>
        </p:nvSpPr>
        <p:spPr bwMode="auto">
          <a:xfrm>
            <a:off x="3607420" y="5972308"/>
            <a:ext cx="3918651" cy="305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GB"/>
          </a:p>
        </p:txBody>
      </p:sp>
      <p:sp>
        <p:nvSpPr>
          <p:cNvPr id="3077" name="Text Box 5"/>
          <p:cNvSpPr txBox="1">
            <a:spLocks noChangeArrowheads="1"/>
          </p:cNvSpPr>
          <p:nvPr/>
        </p:nvSpPr>
        <p:spPr bwMode="auto">
          <a:xfrm>
            <a:off x="838200" y="6471057"/>
            <a:ext cx="3429000" cy="228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marL="85725" indent="-85725">
              <a:tabLst>
                <a:tab pos="723900" algn="l"/>
                <a:tab pos="1447800" algn="l"/>
                <a:tab pos="2171700" algn="l"/>
                <a:tab pos="2895600" algn="l"/>
                <a:tab pos="3619500" algn="l"/>
              </a:tabLst>
              <a:defRPr sz="2400">
                <a:solidFill>
                  <a:srgbClr val="000000"/>
                </a:solidFill>
                <a:latin typeface="Times New Roman" panose="02020603050405020304" pitchFamily="18" charset="0"/>
                <a:ea typeface="msgothic" charset="0"/>
                <a:cs typeface="msgothic" charset="0"/>
              </a:defRPr>
            </a:lvl1pPr>
            <a:lvl2pPr>
              <a:tabLst>
                <a:tab pos="723900" algn="l"/>
                <a:tab pos="1447800" algn="l"/>
                <a:tab pos="2171700" algn="l"/>
                <a:tab pos="2895600" algn="l"/>
                <a:tab pos="3619500" algn="l"/>
              </a:tabLst>
              <a:defRPr sz="2400">
                <a:solidFill>
                  <a:srgbClr val="000000"/>
                </a:solidFill>
                <a:latin typeface="Times New Roman" panose="02020603050405020304" pitchFamily="18" charset="0"/>
                <a:ea typeface="msgothic" charset="0"/>
                <a:cs typeface="msgothic" charset="0"/>
              </a:defRPr>
            </a:lvl2pPr>
            <a:lvl3pPr>
              <a:tabLst>
                <a:tab pos="723900" algn="l"/>
                <a:tab pos="1447800" algn="l"/>
                <a:tab pos="2171700" algn="l"/>
                <a:tab pos="2895600" algn="l"/>
                <a:tab pos="3619500" algn="l"/>
              </a:tabLst>
              <a:defRPr sz="2400">
                <a:solidFill>
                  <a:srgbClr val="000000"/>
                </a:solidFill>
                <a:latin typeface="Times New Roman" panose="02020603050405020304" pitchFamily="18" charset="0"/>
                <a:ea typeface="msgothic" charset="0"/>
                <a:cs typeface="msgothic" charset="0"/>
              </a:defRPr>
            </a:lvl3pPr>
            <a:lvl4pPr>
              <a:tabLst>
                <a:tab pos="723900" algn="l"/>
                <a:tab pos="1447800" algn="l"/>
                <a:tab pos="2171700" algn="l"/>
                <a:tab pos="2895600" algn="l"/>
                <a:tab pos="3619500" algn="l"/>
              </a:tabLst>
              <a:defRPr sz="2400">
                <a:solidFill>
                  <a:srgbClr val="000000"/>
                </a:solidFill>
                <a:latin typeface="Times New Roman" panose="02020603050405020304" pitchFamily="18" charset="0"/>
                <a:ea typeface="msgothic" charset="0"/>
                <a:cs typeface="msgothic" charset="0"/>
              </a:defRPr>
            </a:lvl4pPr>
            <a:lvl5pPr>
              <a:tabLst>
                <a:tab pos="723900" algn="l"/>
                <a:tab pos="1447800" algn="l"/>
                <a:tab pos="2171700" algn="l"/>
                <a:tab pos="2895600" algn="l"/>
                <a:tab pos="3619500" algn="l"/>
              </a:tabLst>
              <a:defRPr sz="2400">
                <a:solidFill>
                  <a:srgbClr val="000000"/>
                </a:solidFill>
                <a:latin typeface="Times New Roman" panose="02020603050405020304" pitchFamily="18" charset="0"/>
                <a:ea typeface="msgothic" charset="0"/>
                <a:cs typeface="msgothic" charset="0"/>
              </a:defRPr>
            </a:lvl5pPr>
            <a:lvl6pPr marL="1536700" indent="-215900" defTabSz="45720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Lst>
              <a:defRPr sz="2400">
                <a:solidFill>
                  <a:srgbClr val="000000"/>
                </a:solidFill>
                <a:latin typeface="Times New Roman" panose="02020603050405020304" pitchFamily="18" charset="0"/>
                <a:ea typeface="msgothic" charset="0"/>
                <a:cs typeface="msgothic" charset="0"/>
              </a:defRPr>
            </a:lvl6pPr>
            <a:lvl7pPr marL="1993900" indent="-215900" defTabSz="45720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Lst>
              <a:defRPr sz="2400">
                <a:solidFill>
                  <a:srgbClr val="000000"/>
                </a:solidFill>
                <a:latin typeface="Times New Roman" panose="02020603050405020304" pitchFamily="18" charset="0"/>
                <a:ea typeface="msgothic" charset="0"/>
                <a:cs typeface="msgothic" charset="0"/>
              </a:defRPr>
            </a:lvl7pPr>
            <a:lvl8pPr marL="2451100" indent="-215900" defTabSz="45720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Lst>
              <a:defRPr sz="2400">
                <a:solidFill>
                  <a:srgbClr val="000000"/>
                </a:solidFill>
                <a:latin typeface="Times New Roman" panose="02020603050405020304" pitchFamily="18" charset="0"/>
                <a:ea typeface="msgothic" charset="0"/>
                <a:cs typeface="msgothic" charset="0"/>
              </a:defRPr>
            </a:lvl8pPr>
            <a:lvl9pPr marL="2908300" indent="-215900" defTabSz="45720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Lst>
              <a:defRPr sz="2400">
                <a:solidFill>
                  <a:srgbClr val="000000"/>
                </a:solidFill>
                <a:latin typeface="Times New Roman" panose="02020603050405020304" pitchFamily="18" charset="0"/>
                <a:ea typeface="msgothic" charset="0"/>
                <a:cs typeface="msgothic" charset="0"/>
              </a:defRPr>
            </a:lvl9pPr>
          </a:lstStyle>
          <a:p>
            <a:r>
              <a:rPr lang="en-GB" altLang="en-US" sz="907" dirty="0">
                <a:latin typeface="Arial" panose="020B0604020202020204" pitchFamily="34" charset="0"/>
              </a:rPr>
              <a:t>Copyright © Society of Nuclear Medicine and Molecular Imaging</a:t>
            </a:r>
          </a:p>
        </p:txBody>
      </p:sp>
      <p:sp>
        <p:nvSpPr>
          <p:cNvPr id="7" name="Text Box 10"/>
          <p:cNvSpPr txBox="1">
            <a:spLocks noChangeArrowheads="1"/>
          </p:cNvSpPr>
          <p:nvPr/>
        </p:nvSpPr>
        <p:spPr bwMode="auto">
          <a:xfrm>
            <a:off x="3352800" y="304800"/>
            <a:ext cx="534851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r>
              <a:rPr lang="en-US" altLang="zh-TW" sz="3200" b="1" dirty="0" smtClean="0"/>
              <a:t>PULMONARY EMBOLISM</a:t>
            </a:r>
            <a:endParaRPr lang="en-US" altLang="en-US" sz="32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481914498"/>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ext Box 3"/>
          <p:cNvSpPr txBox="1">
            <a:spLocks noChangeArrowheads="1"/>
          </p:cNvSpPr>
          <p:nvPr/>
        </p:nvSpPr>
        <p:spPr bwMode="auto">
          <a:xfrm>
            <a:off x="3048001" y="304800"/>
            <a:ext cx="538378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r>
              <a:rPr lang="en-US" sz="4000" dirty="0" err="1" smtClean="0"/>
              <a:t>Parenchymal</a:t>
            </a:r>
            <a:r>
              <a:rPr lang="en-US" sz="4000" dirty="0" smtClean="0"/>
              <a:t> lung disease</a:t>
            </a:r>
            <a:endParaRPr lang="en-US" altLang="en-US" sz="3900" dirty="0">
              <a:latin typeface="Calibri" panose="020F0502020204030204" pitchFamily="34" charset="0"/>
              <a:cs typeface="Calibri" panose="020F0502020204030204" pitchFamily="34" charset="0"/>
            </a:endParaRPr>
          </a:p>
        </p:txBody>
      </p:sp>
      <p:sp>
        <p:nvSpPr>
          <p:cNvPr id="28675" name="Freeform 4"/>
          <p:cNvSpPr>
            <a:spLocks/>
          </p:cNvSpPr>
          <p:nvPr/>
        </p:nvSpPr>
        <p:spPr bwMode="auto">
          <a:xfrm>
            <a:off x="3505200" y="2514600"/>
            <a:ext cx="1676400" cy="2438400"/>
          </a:xfrm>
          <a:custGeom>
            <a:avLst/>
            <a:gdLst>
              <a:gd name="T0" fmla="*/ 829559 w 776"/>
              <a:gd name="T1" fmla="*/ 34834 h 1120"/>
              <a:gd name="T2" fmla="*/ 207390 w 776"/>
              <a:gd name="T3" fmla="*/ 661851 h 1120"/>
              <a:gd name="T4" fmla="*/ 0 w 776"/>
              <a:gd name="T5" fmla="*/ 1811383 h 1120"/>
              <a:gd name="T6" fmla="*/ 207390 w 776"/>
              <a:gd name="T7" fmla="*/ 1915886 h 1120"/>
              <a:gd name="T8" fmla="*/ 1244338 w 776"/>
              <a:gd name="T9" fmla="*/ 2124891 h 1120"/>
              <a:gd name="T10" fmla="*/ 1555423 w 776"/>
              <a:gd name="T11" fmla="*/ 2229394 h 1120"/>
              <a:gd name="T12" fmla="*/ 1555423 w 776"/>
              <a:gd name="T13" fmla="*/ 870857 h 1120"/>
              <a:gd name="T14" fmla="*/ 829559 w 776"/>
              <a:gd name="T15" fmla="*/ 34834 h 1120"/>
              <a:gd name="T16" fmla="*/ 0 60000 65536"/>
              <a:gd name="T17" fmla="*/ 0 60000 65536"/>
              <a:gd name="T18" fmla="*/ 0 60000 65536"/>
              <a:gd name="T19" fmla="*/ 0 60000 65536"/>
              <a:gd name="T20" fmla="*/ 0 60000 65536"/>
              <a:gd name="T21" fmla="*/ 0 60000 65536"/>
              <a:gd name="T22" fmla="*/ 0 60000 65536"/>
              <a:gd name="T23" fmla="*/ 0 60000 65536"/>
              <a:gd name="T24" fmla="*/ 0 w 776"/>
              <a:gd name="T25" fmla="*/ 0 h 1120"/>
              <a:gd name="T26" fmla="*/ 776 w 776"/>
              <a:gd name="T27" fmla="*/ 1120 h 112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76" h="1120">
                <a:moveTo>
                  <a:pt x="384" y="16"/>
                </a:moveTo>
                <a:cubicBezTo>
                  <a:pt x="280" y="0"/>
                  <a:pt x="160" y="168"/>
                  <a:pt x="96" y="304"/>
                </a:cubicBezTo>
                <a:cubicBezTo>
                  <a:pt x="32" y="440"/>
                  <a:pt x="0" y="736"/>
                  <a:pt x="0" y="832"/>
                </a:cubicBezTo>
                <a:cubicBezTo>
                  <a:pt x="0" y="928"/>
                  <a:pt x="0" y="856"/>
                  <a:pt x="96" y="880"/>
                </a:cubicBezTo>
                <a:cubicBezTo>
                  <a:pt x="192" y="904"/>
                  <a:pt x="472" y="952"/>
                  <a:pt x="576" y="976"/>
                </a:cubicBezTo>
                <a:cubicBezTo>
                  <a:pt x="680" y="1000"/>
                  <a:pt x="696" y="1120"/>
                  <a:pt x="720" y="1024"/>
                </a:cubicBezTo>
                <a:cubicBezTo>
                  <a:pt x="744" y="928"/>
                  <a:pt x="776" y="568"/>
                  <a:pt x="720" y="400"/>
                </a:cubicBezTo>
                <a:cubicBezTo>
                  <a:pt x="664" y="232"/>
                  <a:pt x="488" y="32"/>
                  <a:pt x="384" y="16"/>
                </a:cubicBezTo>
                <a:close/>
              </a:path>
            </a:pathLst>
          </a:custGeom>
          <a:solidFill>
            <a:schemeClr val="accent1"/>
          </a:solidFill>
          <a:ln w="9525">
            <a:solidFill>
              <a:srgbClr val="000066"/>
            </a:solidFill>
            <a:round/>
            <a:headEnd/>
            <a:tailEnd/>
          </a:ln>
        </p:spPr>
        <p:txBody>
          <a:bodyPr/>
          <a:lstStyle/>
          <a:p>
            <a:endParaRPr lang="en-GB"/>
          </a:p>
        </p:txBody>
      </p:sp>
      <p:sp>
        <p:nvSpPr>
          <p:cNvPr id="28676" name="AutoShape 5"/>
          <p:cNvSpPr>
            <a:spLocks noChangeArrowheads="1"/>
          </p:cNvSpPr>
          <p:nvPr/>
        </p:nvSpPr>
        <p:spPr bwMode="auto">
          <a:xfrm rot="335406">
            <a:off x="4495800" y="2971800"/>
            <a:ext cx="685800" cy="533400"/>
          </a:xfrm>
          <a:prstGeom prst="triangle">
            <a:avLst>
              <a:gd name="adj" fmla="val 50000"/>
            </a:avLst>
          </a:prstGeom>
          <a:solidFill>
            <a:srgbClr val="000066"/>
          </a:solidFill>
          <a:ln w="9525">
            <a:solidFill>
              <a:srgbClr val="000066"/>
            </a:solidFill>
            <a:miter lim="800000"/>
            <a:headEnd/>
            <a:tailEnd/>
          </a:ln>
        </p:spPr>
        <p:txBody>
          <a:bodyPr wrap="none" anchor="ct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endParaRPr lang="en-US" altLang="en-US" sz="1800">
              <a:latin typeface="Calibri" panose="020F0502020204030204" pitchFamily="34" charset="0"/>
              <a:cs typeface="Calibri" panose="020F0502020204030204" pitchFamily="34" charset="0"/>
            </a:endParaRPr>
          </a:p>
        </p:txBody>
      </p:sp>
      <p:sp>
        <p:nvSpPr>
          <p:cNvPr id="28677" name="Freeform 6"/>
          <p:cNvSpPr>
            <a:spLocks/>
          </p:cNvSpPr>
          <p:nvPr/>
        </p:nvSpPr>
        <p:spPr bwMode="auto">
          <a:xfrm>
            <a:off x="6477000" y="2438400"/>
            <a:ext cx="1676400" cy="2438400"/>
          </a:xfrm>
          <a:custGeom>
            <a:avLst/>
            <a:gdLst>
              <a:gd name="T0" fmla="*/ 829559 w 776"/>
              <a:gd name="T1" fmla="*/ 34834 h 1120"/>
              <a:gd name="T2" fmla="*/ 207390 w 776"/>
              <a:gd name="T3" fmla="*/ 661851 h 1120"/>
              <a:gd name="T4" fmla="*/ 0 w 776"/>
              <a:gd name="T5" fmla="*/ 1811383 h 1120"/>
              <a:gd name="T6" fmla="*/ 207390 w 776"/>
              <a:gd name="T7" fmla="*/ 1915886 h 1120"/>
              <a:gd name="T8" fmla="*/ 1244338 w 776"/>
              <a:gd name="T9" fmla="*/ 2124891 h 1120"/>
              <a:gd name="T10" fmla="*/ 1555423 w 776"/>
              <a:gd name="T11" fmla="*/ 2229394 h 1120"/>
              <a:gd name="T12" fmla="*/ 1555423 w 776"/>
              <a:gd name="T13" fmla="*/ 870857 h 1120"/>
              <a:gd name="T14" fmla="*/ 829559 w 776"/>
              <a:gd name="T15" fmla="*/ 34834 h 1120"/>
              <a:gd name="T16" fmla="*/ 0 60000 65536"/>
              <a:gd name="T17" fmla="*/ 0 60000 65536"/>
              <a:gd name="T18" fmla="*/ 0 60000 65536"/>
              <a:gd name="T19" fmla="*/ 0 60000 65536"/>
              <a:gd name="T20" fmla="*/ 0 60000 65536"/>
              <a:gd name="T21" fmla="*/ 0 60000 65536"/>
              <a:gd name="T22" fmla="*/ 0 60000 65536"/>
              <a:gd name="T23" fmla="*/ 0 60000 65536"/>
              <a:gd name="T24" fmla="*/ 0 w 776"/>
              <a:gd name="T25" fmla="*/ 0 h 1120"/>
              <a:gd name="T26" fmla="*/ 776 w 776"/>
              <a:gd name="T27" fmla="*/ 1120 h 112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76" h="1120">
                <a:moveTo>
                  <a:pt x="384" y="16"/>
                </a:moveTo>
                <a:cubicBezTo>
                  <a:pt x="280" y="0"/>
                  <a:pt x="160" y="168"/>
                  <a:pt x="96" y="304"/>
                </a:cubicBezTo>
                <a:cubicBezTo>
                  <a:pt x="32" y="440"/>
                  <a:pt x="0" y="736"/>
                  <a:pt x="0" y="832"/>
                </a:cubicBezTo>
                <a:cubicBezTo>
                  <a:pt x="0" y="928"/>
                  <a:pt x="0" y="856"/>
                  <a:pt x="96" y="880"/>
                </a:cubicBezTo>
                <a:cubicBezTo>
                  <a:pt x="192" y="904"/>
                  <a:pt x="472" y="952"/>
                  <a:pt x="576" y="976"/>
                </a:cubicBezTo>
                <a:cubicBezTo>
                  <a:pt x="680" y="1000"/>
                  <a:pt x="696" y="1120"/>
                  <a:pt x="720" y="1024"/>
                </a:cubicBezTo>
                <a:cubicBezTo>
                  <a:pt x="744" y="928"/>
                  <a:pt x="776" y="568"/>
                  <a:pt x="720" y="400"/>
                </a:cubicBezTo>
                <a:cubicBezTo>
                  <a:pt x="664" y="232"/>
                  <a:pt x="488" y="32"/>
                  <a:pt x="384" y="16"/>
                </a:cubicBezTo>
                <a:close/>
              </a:path>
            </a:pathLst>
          </a:custGeom>
          <a:solidFill>
            <a:srgbClr val="FF0000"/>
          </a:solidFill>
          <a:ln w="9525">
            <a:solidFill>
              <a:srgbClr val="000066"/>
            </a:solidFill>
            <a:round/>
            <a:headEnd/>
            <a:tailEnd/>
          </a:ln>
        </p:spPr>
        <p:txBody>
          <a:bodyPr/>
          <a:lstStyle/>
          <a:p>
            <a:endParaRPr lang="en-GB"/>
          </a:p>
        </p:txBody>
      </p:sp>
      <p:sp>
        <p:nvSpPr>
          <p:cNvPr id="28678" name="AutoShape 7"/>
          <p:cNvSpPr>
            <a:spLocks noChangeArrowheads="1"/>
          </p:cNvSpPr>
          <p:nvPr/>
        </p:nvSpPr>
        <p:spPr bwMode="auto">
          <a:xfrm rot="335406">
            <a:off x="7467600" y="2819400"/>
            <a:ext cx="685800" cy="533400"/>
          </a:xfrm>
          <a:prstGeom prst="triangle">
            <a:avLst>
              <a:gd name="adj" fmla="val 50000"/>
            </a:avLst>
          </a:prstGeom>
          <a:solidFill>
            <a:srgbClr val="000066"/>
          </a:solidFill>
          <a:ln w="9525">
            <a:solidFill>
              <a:srgbClr val="000066"/>
            </a:solidFill>
            <a:miter lim="800000"/>
            <a:headEnd/>
            <a:tailEnd/>
          </a:ln>
        </p:spPr>
        <p:txBody>
          <a:bodyPr wrap="none" anchor="ct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endParaRPr lang="en-US" altLang="en-US" sz="1800">
              <a:latin typeface="Calibri" panose="020F0502020204030204" pitchFamily="34" charset="0"/>
              <a:cs typeface="Calibri" panose="020F0502020204030204" pitchFamily="34" charset="0"/>
            </a:endParaRPr>
          </a:p>
        </p:txBody>
      </p:sp>
      <p:sp>
        <p:nvSpPr>
          <p:cNvPr id="28679" name="Rectangle 8"/>
          <p:cNvSpPr>
            <a:spLocks noChangeArrowheads="1"/>
          </p:cNvSpPr>
          <p:nvPr/>
        </p:nvSpPr>
        <p:spPr bwMode="auto">
          <a:xfrm>
            <a:off x="5105400" y="1447800"/>
            <a:ext cx="210301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r>
              <a:rPr lang="sr-Latn-CS" altLang="en-US" sz="2800" dirty="0">
                <a:latin typeface="Calibri" panose="020F0502020204030204" pitchFamily="34" charset="0"/>
                <a:cs typeface="Calibri" panose="020F0502020204030204" pitchFamily="34" charset="0"/>
              </a:rPr>
              <a:t>“</a:t>
            </a:r>
            <a:r>
              <a:rPr lang="en-US" altLang="en-US" sz="2800" dirty="0">
                <a:latin typeface="Calibri" panose="020F0502020204030204" pitchFamily="34" charset="0"/>
                <a:cs typeface="Calibri" panose="020F0502020204030204" pitchFamily="34" charset="0"/>
              </a:rPr>
              <a:t>V</a:t>
            </a:r>
            <a:r>
              <a:rPr lang="sr-Cyrl-CS" altLang="en-US" sz="2800" dirty="0">
                <a:latin typeface="Calibri" panose="020F0502020204030204" pitchFamily="34" charset="0"/>
                <a:cs typeface="Calibri" panose="020F0502020204030204" pitchFamily="34" charset="0"/>
              </a:rPr>
              <a:t>/</a:t>
            </a:r>
            <a:r>
              <a:rPr lang="en-US" altLang="en-US" sz="2800" dirty="0">
                <a:latin typeface="Calibri" panose="020F0502020204030204" pitchFamily="34" charset="0"/>
                <a:cs typeface="Calibri" panose="020F0502020204030204" pitchFamily="34" charset="0"/>
              </a:rPr>
              <a:t>P</a:t>
            </a:r>
            <a:r>
              <a:rPr lang="sr-Cyrl-CS" altLang="en-US" sz="2800" dirty="0">
                <a:latin typeface="Calibri" panose="020F0502020204030204" pitchFamily="34" charset="0"/>
                <a:cs typeface="Calibri" panose="020F0502020204030204" pitchFamily="34" charset="0"/>
              </a:rPr>
              <a:t> </a:t>
            </a:r>
            <a:r>
              <a:rPr lang="en-US" altLang="en-US" sz="2800" dirty="0">
                <a:latin typeface="Calibri" panose="020F0502020204030204" pitchFamily="34" charset="0"/>
                <a:cs typeface="Calibri" panose="020F0502020204030204" pitchFamily="34" charset="0"/>
              </a:rPr>
              <a:t>Match</a:t>
            </a:r>
            <a:r>
              <a:rPr lang="sr-Latn-CS" altLang="en-US" sz="2800" dirty="0">
                <a:latin typeface="Calibri" panose="020F0502020204030204" pitchFamily="34" charset="0"/>
                <a:cs typeface="Calibri" panose="020F0502020204030204" pitchFamily="34" charset="0"/>
              </a:rPr>
              <a:t>” </a:t>
            </a:r>
            <a:endParaRPr lang="en-US" altLang="en-US" sz="2800" dirty="0">
              <a:latin typeface="Calibri" panose="020F0502020204030204" pitchFamily="34" charset="0"/>
              <a:cs typeface="Calibri" panose="020F0502020204030204" pitchFamily="34" charset="0"/>
            </a:endParaRPr>
          </a:p>
        </p:txBody>
      </p:sp>
      <p:sp>
        <p:nvSpPr>
          <p:cNvPr id="11" name="Text Box 4"/>
          <p:cNvSpPr txBox="1">
            <a:spLocks noChangeArrowheads="1"/>
          </p:cNvSpPr>
          <p:nvPr/>
        </p:nvSpPr>
        <p:spPr bwMode="auto">
          <a:xfrm>
            <a:off x="3200400" y="5105401"/>
            <a:ext cx="34290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r>
              <a:rPr lang="sr-Latn-RS" altLang="en-US" sz="2800" dirty="0" smtClean="0">
                <a:latin typeface="Calibri" panose="020F0502020204030204" pitchFamily="34" charset="0"/>
                <a:cs typeface="Calibri" panose="020F0502020204030204" pitchFamily="34" charset="0"/>
              </a:rPr>
              <a:t>Ventilation            =</a:t>
            </a:r>
            <a:endParaRPr lang="en-US" altLang="en-US" sz="2800" dirty="0">
              <a:latin typeface="Calibri" panose="020F0502020204030204" pitchFamily="34" charset="0"/>
              <a:cs typeface="Calibri" panose="020F0502020204030204" pitchFamily="34" charset="0"/>
            </a:endParaRPr>
          </a:p>
        </p:txBody>
      </p:sp>
      <p:sp>
        <p:nvSpPr>
          <p:cNvPr id="12" name="Text Box 5"/>
          <p:cNvSpPr txBox="1">
            <a:spLocks noChangeArrowheads="1"/>
          </p:cNvSpPr>
          <p:nvPr/>
        </p:nvSpPr>
        <p:spPr bwMode="auto">
          <a:xfrm>
            <a:off x="6705600" y="5133976"/>
            <a:ext cx="156568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r>
              <a:rPr lang="sr-Latn-RS" altLang="en-US" sz="2800" dirty="0" smtClean="0">
                <a:latin typeface="Calibri" panose="020F0502020204030204" pitchFamily="34" charset="0"/>
                <a:cs typeface="Calibri" panose="020F0502020204030204" pitchFamily="34" charset="0"/>
              </a:rPr>
              <a:t>Perfusion</a:t>
            </a:r>
            <a:endParaRPr lang="en-US" altLang="en-US" sz="2800" dirty="0">
              <a:latin typeface="Calibri" panose="020F0502020204030204" pitchFamily="34" charset="0"/>
              <a:cs typeface="Calibri" panose="020F0502020204030204" pitchFamily="34" charset="0"/>
            </a:endParaRPr>
          </a:p>
        </p:txBody>
      </p:sp>
    </p:spTree>
  </p:cSld>
  <p:clrMapOvr>
    <a:masterClrMapping/>
  </p:clrMapOvr>
  <p:transition spd="slow" advTm="17054"/>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idx="4294967295"/>
          </p:nvPr>
        </p:nvSpPr>
        <p:spPr>
          <a:xfrm>
            <a:off x="1447800" y="228600"/>
            <a:ext cx="9448800" cy="1752600"/>
          </a:xfrm>
        </p:spPr>
        <p:txBody>
          <a:bodyPr/>
          <a:lstStyle/>
          <a:p>
            <a:pPr algn="ctr"/>
            <a:r>
              <a:rPr lang="sr-Cyrl-RS" b="1" dirty="0">
                <a:solidFill>
                  <a:schemeClr val="tx1"/>
                </a:solidFill>
              </a:rPr>
              <a:t/>
            </a:r>
            <a:br>
              <a:rPr lang="sr-Cyrl-RS" b="1" dirty="0">
                <a:solidFill>
                  <a:schemeClr val="tx1"/>
                </a:solidFill>
              </a:rPr>
            </a:br>
            <a:r>
              <a:rPr lang="fr-FR" b="1" dirty="0">
                <a:solidFill>
                  <a:schemeClr val="tx1"/>
                </a:solidFill>
                <a:latin typeface="Cambria" panose="02040503050406030204" pitchFamily="18" charset="0"/>
                <a:ea typeface="Cambria" panose="02040503050406030204" pitchFamily="18" charset="0"/>
              </a:rPr>
              <a:t>V/Q ventilation/perfusion </a:t>
            </a:r>
            <a:r>
              <a:rPr lang="fr-FR" b="1" dirty="0" err="1">
                <a:solidFill>
                  <a:schemeClr val="tx1"/>
                </a:solidFill>
                <a:latin typeface="Cambria" panose="02040503050406030204" pitchFamily="18" charset="0"/>
                <a:ea typeface="Cambria" panose="02040503050406030204" pitchFamily="18" charset="0"/>
              </a:rPr>
              <a:t>scintigraphy</a:t>
            </a:r>
            <a:endParaRPr lang="en-GB" b="1" dirty="0">
              <a:solidFill>
                <a:schemeClr val="tx1"/>
              </a:solidFill>
              <a:latin typeface="Cambria" panose="02040503050406030204" pitchFamily="18" charset="0"/>
              <a:ea typeface="Cambria" panose="02040503050406030204" pitchFamily="18" charset="0"/>
            </a:endParaRPr>
          </a:p>
        </p:txBody>
      </p:sp>
      <p:pic>
        <p:nvPicPr>
          <p:cNvPr id="6" name="Picture 3"/>
          <p:cNvPicPr>
            <a:picLocks noChangeAspect="1" noChangeArrowheads="1"/>
          </p:cNvPicPr>
          <p:nvPr/>
        </p:nvPicPr>
        <p:blipFill>
          <a:blip r:embed="rId2" cstate="print"/>
          <a:srcRect/>
          <a:stretch>
            <a:fillRect/>
          </a:stretch>
        </p:blipFill>
        <p:spPr bwMode="auto">
          <a:xfrm>
            <a:off x="3200400" y="2590800"/>
            <a:ext cx="6324600" cy="3740933"/>
          </a:xfrm>
          <a:prstGeom prst="rect">
            <a:avLst/>
          </a:prstGeom>
          <a:noFill/>
          <a:ln w="9525">
            <a:noFill/>
            <a:miter lim="800000"/>
            <a:headEnd/>
            <a:tailEnd/>
          </a:ln>
          <a:effectLst/>
        </p:spPr>
      </p:pic>
      <p:sp>
        <p:nvSpPr>
          <p:cNvPr id="8" name="Rectangle 2"/>
          <p:cNvSpPr txBox="1">
            <a:spLocks noChangeArrowheads="1"/>
          </p:cNvSpPr>
          <p:nvPr/>
        </p:nvSpPr>
        <p:spPr>
          <a:xfrm>
            <a:off x="2133600" y="685800"/>
            <a:ext cx="7793037" cy="1143000"/>
          </a:xfrm>
          <a:prstGeom prst="rect">
            <a:avLst/>
          </a:prstGeom>
        </p:spPr>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zh-TW" sz="3200" b="1" i="0" u="none" strike="noStrike" kern="1200" cap="none" spc="0" normalizeH="0" baseline="0" noProof="0" smtClean="0">
                <a:ln>
                  <a:noFill/>
                </a:ln>
                <a:solidFill>
                  <a:schemeClr val="tx2"/>
                </a:solidFill>
                <a:effectLst/>
                <a:uLnTx/>
                <a:uFillTx/>
                <a:latin typeface="+mj-lt"/>
                <a:ea typeface="+mj-ea"/>
                <a:cs typeface="+mj-cs"/>
              </a:rPr>
              <a:t>Pulmonary imaging</a:t>
            </a:r>
            <a:endParaRPr kumimoji="0" lang="en-US" altLang="zh-TW" sz="3200" b="1" i="0" u="none" strike="noStrike" kern="1200" cap="none" spc="0" normalizeH="0" baseline="0" noProof="0" dirty="0">
              <a:ln>
                <a:noFill/>
              </a:ln>
              <a:solidFill>
                <a:schemeClr val="tx2"/>
              </a:solidFill>
              <a:effectLst/>
              <a:uLnTx/>
              <a:uFillTx/>
              <a:latin typeface="+mj-lt"/>
              <a:ea typeface="+mj-ea"/>
              <a:cs typeface="+mj-cs"/>
            </a:endParaRPr>
          </a:p>
        </p:txBody>
      </p:sp>
    </p:spTree>
    <p:extLst>
      <p:ext uri="{BB962C8B-B14F-4D97-AF65-F5344CB8AC3E}">
        <p14:creationId xmlns:p14="http://schemas.microsoft.com/office/powerpoint/2010/main" val="285421922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4" descr="SubsegmTBC"/>
          <p:cNvPicPr>
            <a:picLocks noChangeAspect="1" noChangeArrowheads="1"/>
          </p:cNvPicPr>
          <p:nvPr/>
        </p:nvPicPr>
        <p:blipFill>
          <a:blip r:embed="rId2" cstate="print">
            <a:lum contrast="-6000"/>
            <a:extLst>
              <a:ext uri="{28A0092B-C50C-407E-A947-70E740481C1C}">
                <a14:useLocalDpi xmlns:a14="http://schemas.microsoft.com/office/drawing/2010/main" val="0"/>
              </a:ext>
            </a:extLst>
          </a:blip>
          <a:srcRect t="50992" r="47862" b="850"/>
          <a:stretch>
            <a:fillRect/>
          </a:stretch>
        </p:blipFill>
        <p:spPr bwMode="auto">
          <a:xfrm>
            <a:off x="6705601" y="1524000"/>
            <a:ext cx="2898775" cy="2590800"/>
          </a:xfrm>
          <a:prstGeom prst="rect">
            <a:avLst/>
          </a:prstGeom>
          <a:noFill/>
          <a:ln w="57150" cmpd="thickThin">
            <a:solidFill>
              <a:srgbClr val="808080"/>
            </a:solidFill>
            <a:miter lim="800000"/>
            <a:headEnd/>
            <a:tailEnd/>
          </a:ln>
          <a:extLst>
            <a:ext uri="{909E8E84-426E-40DD-AFC4-6F175D3DCCD1}">
              <a14:hiddenFill xmlns:a14="http://schemas.microsoft.com/office/drawing/2010/main">
                <a:solidFill>
                  <a:srgbClr val="FFFFFF"/>
                </a:solidFill>
              </a14:hiddenFill>
            </a:ext>
          </a:extLst>
        </p:spPr>
      </p:pic>
      <p:pic>
        <p:nvPicPr>
          <p:cNvPr id="29699" name="Picture 5" descr="SubsegmTBC"/>
          <p:cNvPicPr>
            <a:picLocks noChangeAspect="1" noChangeArrowheads="1"/>
          </p:cNvPicPr>
          <p:nvPr/>
        </p:nvPicPr>
        <p:blipFill>
          <a:blip r:embed="rId2" cstate="print">
            <a:lum bright="6000" contrast="-12000"/>
            <a:extLst>
              <a:ext uri="{28A0092B-C50C-407E-A947-70E740481C1C}">
                <a14:useLocalDpi xmlns:a14="http://schemas.microsoft.com/office/drawing/2010/main" val="0"/>
              </a:ext>
            </a:extLst>
          </a:blip>
          <a:srcRect l="1315" t="5609" r="47862" b="56091"/>
          <a:stretch>
            <a:fillRect/>
          </a:stretch>
        </p:blipFill>
        <p:spPr bwMode="auto">
          <a:xfrm>
            <a:off x="2667000" y="1524001"/>
            <a:ext cx="2825750" cy="2212975"/>
          </a:xfrm>
          <a:prstGeom prst="rect">
            <a:avLst/>
          </a:prstGeom>
          <a:noFill/>
          <a:ln w="57150" cmpd="thickThin">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29700" name="Picture 6" descr="SubsegmTBC"/>
          <p:cNvPicPr>
            <a:picLocks noChangeAspect="1" noChangeArrowheads="1"/>
          </p:cNvPicPr>
          <p:nvPr/>
        </p:nvPicPr>
        <p:blipFill>
          <a:blip r:embed="rId2" cstate="print">
            <a:lum contrast="-6000"/>
            <a:extLst>
              <a:ext uri="{28A0092B-C50C-407E-A947-70E740481C1C}">
                <a14:useLocalDpi xmlns:a14="http://schemas.microsoft.com/office/drawing/2010/main" val="0"/>
              </a:ext>
            </a:extLst>
          </a:blip>
          <a:srcRect l="57565" t="7138" r="1315" b="56425"/>
          <a:stretch>
            <a:fillRect/>
          </a:stretch>
        </p:blipFill>
        <p:spPr bwMode="auto">
          <a:xfrm>
            <a:off x="2743200" y="4038600"/>
            <a:ext cx="2667000" cy="2286000"/>
          </a:xfrm>
          <a:prstGeom prst="rect">
            <a:avLst/>
          </a:prstGeom>
          <a:noFill/>
          <a:ln w="57150" cmpd="thickThin">
            <a:solidFill>
              <a:schemeClr val="accent1"/>
            </a:solidFill>
            <a:miter lim="800000"/>
            <a:headEnd/>
            <a:tailEnd/>
          </a:ln>
          <a:extLst>
            <a:ext uri="{909E8E84-426E-40DD-AFC4-6F175D3DCCD1}">
              <a14:hiddenFill xmlns:a14="http://schemas.microsoft.com/office/drawing/2010/main">
                <a:solidFill>
                  <a:srgbClr val="FFFFFF"/>
                </a:solidFill>
              </a14:hiddenFill>
            </a:ext>
          </a:extLst>
        </p:spPr>
      </p:pic>
      <p:sp>
        <p:nvSpPr>
          <p:cNvPr id="29701" name="Text Box 7"/>
          <p:cNvSpPr txBox="1">
            <a:spLocks noChangeArrowheads="1"/>
          </p:cNvSpPr>
          <p:nvPr/>
        </p:nvSpPr>
        <p:spPr bwMode="auto">
          <a:xfrm>
            <a:off x="1828800" y="2362200"/>
            <a:ext cx="4889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r>
              <a:rPr lang="sl-SI" altLang="en-US" sz="3600" b="1">
                <a:solidFill>
                  <a:srgbClr val="FF0000"/>
                </a:solidFill>
                <a:latin typeface="Tahoma" panose="020B0604030504040204" pitchFamily="34" charset="0"/>
              </a:rPr>
              <a:t>P</a:t>
            </a:r>
            <a:endParaRPr lang="en-US" altLang="en-US" sz="3600" b="1">
              <a:solidFill>
                <a:srgbClr val="FF0000"/>
              </a:solidFill>
              <a:latin typeface="Tahoma" panose="020B0604030504040204" pitchFamily="34" charset="0"/>
            </a:endParaRPr>
          </a:p>
        </p:txBody>
      </p:sp>
      <p:sp>
        <p:nvSpPr>
          <p:cNvPr id="29702" name="Text Box 8"/>
          <p:cNvSpPr txBox="1">
            <a:spLocks noChangeArrowheads="1"/>
          </p:cNvSpPr>
          <p:nvPr/>
        </p:nvSpPr>
        <p:spPr bwMode="auto">
          <a:xfrm>
            <a:off x="1828801" y="4953001"/>
            <a:ext cx="49564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r>
              <a:rPr lang="sl-SI" altLang="en-US" sz="3600" b="1">
                <a:solidFill>
                  <a:schemeClr val="accent1"/>
                </a:solidFill>
                <a:latin typeface="Tahoma" panose="020B0604030504040204" pitchFamily="34" charset="0"/>
              </a:rPr>
              <a:t>V</a:t>
            </a:r>
            <a:endParaRPr lang="en-US" altLang="en-US" sz="3600" b="1">
              <a:solidFill>
                <a:schemeClr val="accent1"/>
              </a:solidFill>
              <a:latin typeface="Tahoma" panose="020B0604030504040204" pitchFamily="34" charset="0"/>
            </a:endParaRPr>
          </a:p>
        </p:txBody>
      </p:sp>
      <p:sp>
        <p:nvSpPr>
          <p:cNvPr id="29703" name="Text Box 9"/>
          <p:cNvSpPr txBox="1">
            <a:spLocks noChangeArrowheads="1"/>
          </p:cNvSpPr>
          <p:nvPr/>
        </p:nvSpPr>
        <p:spPr bwMode="auto">
          <a:xfrm>
            <a:off x="7924801" y="4191000"/>
            <a:ext cx="5318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r>
              <a:rPr lang="sl-SI" altLang="en-US" sz="1800">
                <a:latin typeface="Tahoma" panose="020B0604030504040204" pitchFamily="34" charset="0"/>
              </a:rPr>
              <a:t>Rtg</a:t>
            </a:r>
            <a:endParaRPr lang="en-US" altLang="en-US" sz="1800">
              <a:latin typeface="Tahoma" panose="020B0604030504040204" pitchFamily="34" charset="0"/>
            </a:endParaRPr>
          </a:p>
        </p:txBody>
      </p:sp>
      <p:sp>
        <p:nvSpPr>
          <p:cNvPr id="29706" name="Text Box 12"/>
          <p:cNvSpPr txBox="1">
            <a:spLocks noChangeArrowheads="1"/>
          </p:cNvSpPr>
          <p:nvPr/>
        </p:nvSpPr>
        <p:spPr bwMode="auto">
          <a:xfrm>
            <a:off x="6019800" y="4953000"/>
            <a:ext cx="47244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lgn="ctr">
              <a:spcBef>
                <a:spcPct val="0"/>
              </a:spcBef>
              <a:buClrTx/>
              <a:buSzTx/>
              <a:buFontTx/>
              <a:buNone/>
            </a:pPr>
            <a:r>
              <a:rPr lang="en-US" sz="2000" dirty="0" smtClean="0"/>
              <a:t>Previous tuberculosis can lead to of significantly larger P defects in relation to the X-ray findings.</a:t>
            </a:r>
            <a:endParaRPr lang="en-US" altLang="en-US" sz="2000" dirty="0">
              <a:latin typeface="Calibri" panose="020F0502020204030204" pitchFamily="34" charset="0"/>
              <a:cs typeface="Calibri" panose="020F0502020204030204" pitchFamily="34" charset="0"/>
            </a:endParaRPr>
          </a:p>
        </p:txBody>
      </p:sp>
      <p:sp>
        <p:nvSpPr>
          <p:cNvPr id="29707" name="Line 13"/>
          <p:cNvSpPr>
            <a:spLocks noChangeShapeType="1"/>
          </p:cNvSpPr>
          <p:nvPr/>
        </p:nvSpPr>
        <p:spPr bwMode="auto">
          <a:xfrm>
            <a:off x="2286000" y="2362200"/>
            <a:ext cx="609600" cy="228600"/>
          </a:xfrm>
          <a:prstGeom prst="line">
            <a:avLst/>
          </a:prstGeom>
          <a:noFill/>
          <a:ln w="57150">
            <a:solidFill>
              <a:srgbClr val="FF0000"/>
            </a:solidFill>
            <a:round/>
            <a:headEnd/>
            <a:tailEnd type="stealth" w="lg" len="lg"/>
          </a:ln>
          <a:extLst>
            <a:ext uri="{909E8E84-426E-40DD-AFC4-6F175D3DCCD1}">
              <a14:hiddenFill xmlns:a14="http://schemas.microsoft.com/office/drawing/2010/main">
                <a:noFill/>
              </a14:hiddenFill>
            </a:ext>
          </a:extLst>
        </p:spPr>
        <p:txBody>
          <a:bodyPr>
            <a:spAutoFit/>
          </a:bodyPr>
          <a:lstStyle/>
          <a:p>
            <a:endParaRPr lang="en-GB"/>
          </a:p>
        </p:txBody>
      </p:sp>
      <p:sp>
        <p:nvSpPr>
          <p:cNvPr id="29708" name="Line 14"/>
          <p:cNvSpPr>
            <a:spLocks noChangeShapeType="1"/>
          </p:cNvSpPr>
          <p:nvPr/>
        </p:nvSpPr>
        <p:spPr bwMode="auto">
          <a:xfrm>
            <a:off x="2362200" y="5029200"/>
            <a:ext cx="609600" cy="228600"/>
          </a:xfrm>
          <a:prstGeom prst="line">
            <a:avLst/>
          </a:prstGeom>
          <a:noFill/>
          <a:ln w="57150">
            <a:solidFill>
              <a:srgbClr val="3366FF"/>
            </a:solidFill>
            <a:round/>
            <a:headEnd/>
            <a:tailEnd type="stealth" w="lg" len="lg"/>
          </a:ln>
          <a:extLst>
            <a:ext uri="{909E8E84-426E-40DD-AFC4-6F175D3DCCD1}">
              <a14:hiddenFill xmlns:a14="http://schemas.microsoft.com/office/drawing/2010/main">
                <a:noFill/>
              </a14:hiddenFill>
            </a:ext>
          </a:extLst>
        </p:spPr>
        <p:txBody>
          <a:bodyPr>
            <a:spAutoFit/>
          </a:bodyPr>
          <a:lstStyle/>
          <a:p>
            <a:endParaRPr lang="en-GB"/>
          </a:p>
        </p:txBody>
      </p:sp>
      <p:sp>
        <p:nvSpPr>
          <p:cNvPr id="29709" name="Freeform 15"/>
          <p:cNvSpPr>
            <a:spLocks/>
          </p:cNvSpPr>
          <p:nvPr/>
        </p:nvSpPr>
        <p:spPr bwMode="auto">
          <a:xfrm>
            <a:off x="2844800" y="2351088"/>
            <a:ext cx="355600" cy="369332"/>
          </a:xfrm>
          <a:custGeom>
            <a:avLst/>
            <a:gdLst>
              <a:gd name="T0" fmla="*/ 101600 w 224"/>
              <a:gd name="T1" fmla="*/ 0 h 343"/>
              <a:gd name="T2" fmla="*/ 42863 w 224"/>
              <a:gd name="T3" fmla="*/ 130175 h 343"/>
              <a:gd name="T4" fmla="*/ 0 w 224"/>
              <a:gd name="T5" fmla="*/ 420687 h 343"/>
              <a:gd name="T6" fmla="*/ 115888 w 224"/>
              <a:gd name="T7" fmla="*/ 450850 h 343"/>
              <a:gd name="T8" fmla="*/ 355600 w 224"/>
              <a:gd name="T9" fmla="*/ 239712 h 343"/>
              <a:gd name="T10" fmla="*/ 101600 w 224"/>
              <a:gd name="T11" fmla="*/ 0 h 343"/>
              <a:gd name="T12" fmla="*/ 0 60000 65536"/>
              <a:gd name="T13" fmla="*/ 0 60000 65536"/>
              <a:gd name="T14" fmla="*/ 0 60000 65536"/>
              <a:gd name="T15" fmla="*/ 0 60000 65536"/>
              <a:gd name="T16" fmla="*/ 0 60000 65536"/>
              <a:gd name="T17" fmla="*/ 0 60000 65536"/>
              <a:gd name="T18" fmla="*/ 0 w 224"/>
              <a:gd name="T19" fmla="*/ 0 h 343"/>
              <a:gd name="T20" fmla="*/ 224 w 224"/>
              <a:gd name="T21" fmla="*/ 343 h 343"/>
            </a:gdLst>
            <a:ahLst/>
            <a:cxnLst>
              <a:cxn ang="T12">
                <a:pos x="T0" y="T1"/>
              </a:cxn>
              <a:cxn ang="T13">
                <a:pos x="T2" y="T3"/>
              </a:cxn>
              <a:cxn ang="T14">
                <a:pos x="T4" y="T5"/>
              </a:cxn>
              <a:cxn ang="T15">
                <a:pos x="T6" y="T7"/>
              </a:cxn>
              <a:cxn ang="T16">
                <a:pos x="T8" y="T9"/>
              </a:cxn>
              <a:cxn ang="T17">
                <a:pos x="T10" y="T11"/>
              </a:cxn>
            </a:cxnLst>
            <a:rect l="T18" t="T19" r="T20" b="T21"/>
            <a:pathLst>
              <a:path w="224" h="343">
                <a:moveTo>
                  <a:pt x="64" y="0"/>
                </a:moveTo>
                <a:cubicBezTo>
                  <a:pt x="55" y="35"/>
                  <a:pt x="53" y="57"/>
                  <a:pt x="27" y="82"/>
                </a:cubicBezTo>
                <a:cubicBezTo>
                  <a:pt x="18" y="146"/>
                  <a:pt x="6" y="200"/>
                  <a:pt x="0" y="265"/>
                </a:cubicBezTo>
                <a:cubicBezTo>
                  <a:pt x="19" y="343"/>
                  <a:pt x="36" y="303"/>
                  <a:pt x="73" y="284"/>
                </a:cubicBezTo>
                <a:lnTo>
                  <a:pt x="224" y="151"/>
                </a:lnTo>
                <a:lnTo>
                  <a:pt x="64" y="0"/>
                </a:lnTo>
                <a:close/>
              </a:path>
            </a:pathLst>
          </a:custGeom>
          <a:noFill/>
          <a:ln w="25400" cap="flat" cmpd="sng">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a:spAutoFit/>
          </a:bodyPr>
          <a:lstStyle/>
          <a:p>
            <a:endParaRPr lang="en-GB"/>
          </a:p>
        </p:txBody>
      </p:sp>
      <p:sp>
        <p:nvSpPr>
          <p:cNvPr id="29710" name="Freeform 16"/>
          <p:cNvSpPr>
            <a:spLocks/>
          </p:cNvSpPr>
          <p:nvPr/>
        </p:nvSpPr>
        <p:spPr bwMode="auto">
          <a:xfrm>
            <a:off x="2895600" y="5105401"/>
            <a:ext cx="355600" cy="369332"/>
          </a:xfrm>
          <a:custGeom>
            <a:avLst/>
            <a:gdLst>
              <a:gd name="T0" fmla="*/ 101600 w 224"/>
              <a:gd name="T1" fmla="*/ 0 h 343"/>
              <a:gd name="T2" fmla="*/ 42863 w 224"/>
              <a:gd name="T3" fmla="*/ 130175 h 343"/>
              <a:gd name="T4" fmla="*/ 0 w 224"/>
              <a:gd name="T5" fmla="*/ 420688 h 343"/>
              <a:gd name="T6" fmla="*/ 115888 w 224"/>
              <a:gd name="T7" fmla="*/ 450850 h 343"/>
              <a:gd name="T8" fmla="*/ 355600 w 224"/>
              <a:gd name="T9" fmla="*/ 239713 h 343"/>
              <a:gd name="T10" fmla="*/ 101600 w 224"/>
              <a:gd name="T11" fmla="*/ 0 h 343"/>
              <a:gd name="T12" fmla="*/ 0 60000 65536"/>
              <a:gd name="T13" fmla="*/ 0 60000 65536"/>
              <a:gd name="T14" fmla="*/ 0 60000 65536"/>
              <a:gd name="T15" fmla="*/ 0 60000 65536"/>
              <a:gd name="T16" fmla="*/ 0 60000 65536"/>
              <a:gd name="T17" fmla="*/ 0 60000 65536"/>
              <a:gd name="T18" fmla="*/ 0 w 224"/>
              <a:gd name="T19" fmla="*/ 0 h 343"/>
              <a:gd name="T20" fmla="*/ 224 w 224"/>
              <a:gd name="T21" fmla="*/ 343 h 343"/>
            </a:gdLst>
            <a:ahLst/>
            <a:cxnLst>
              <a:cxn ang="T12">
                <a:pos x="T0" y="T1"/>
              </a:cxn>
              <a:cxn ang="T13">
                <a:pos x="T2" y="T3"/>
              </a:cxn>
              <a:cxn ang="T14">
                <a:pos x="T4" y="T5"/>
              </a:cxn>
              <a:cxn ang="T15">
                <a:pos x="T6" y="T7"/>
              </a:cxn>
              <a:cxn ang="T16">
                <a:pos x="T8" y="T9"/>
              </a:cxn>
              <a:cxn ang="T17">
                <a:pos x="T10" y="T11"/>
              </a:cxn>
            </a:cxnLst>
            <a:rect l="T18" t="T19" r="T20" b="T21"/>
            <a:pathLst>
              <a:path w="224" h="343">
                <a:moveTo>
                  <a:pt x="64" y="0"/>
                </a:moveTo>
                <a:cubicBezTo>
                  <a:pt x="55" y="35"/>
                  <a:pt x="53" y="57"/>
                  <a:pt x="27" y="82"/>
                </a:cubicBezTo>
                <a:cubicBezTo>
                  <a:pt x="18" y="146"/>
                  <a:pt x="6" y="200"/>
                  <a:pt x="0" y="265"/>
                </a:cubicBezTo>
                <a:cubicBezTo>
                  <a:pt x="19" y="343"/>
                  <a:pt x="36" y="303"/>
                  <a:pt x="73" y="284"/>
                </a:cubicBezTo>
                <a:lnTo>
                  <a:pt x="224" y="151"/>
                </a:lnTo>
                <a:lnTo>
                  <a:pt x="64" y="0"/>
                </a:lnTo>
                <a:close/>
              </a:path>
            </a:pathLst>
          </a:custGeom>
          <a:noFill/>
          <a:ln w="38100" cap="flat" cmpd="sng">
            <a:solidFill>
              <a:srgbClr val="3366FF"/>
            </a:solidFill>
            <a:prstDash val="solid"/>
            <a:round/>
            <a:headEnd/>
            <a:tailEnd/>
          </a:ln>
          <a:extLst>
            <a:ext uri="{909E8E84-426E-40DD-AFC4-6F175D3DCCD1}">
              <a14:hiddenFill xmlns:a14="http://schemas.microsoft.com/office/drawing/2010/main">
                <a:solidFill>
                  <a:srgbClr val="FFFFFF"/>
                </a:solidFill>
              </a14:hiddenFill>
            </a:ext>
          </a:extLst>
        </p:spPr>
        <p:txBody>
          <a:bodyPr>
            <a:spAutoFit/>
          </a:bodyPr>
          <a:lstStyle/>
          <a:p>
            <a:endParaRPr lang="en-GB"/>
          </a:p>
        </p:txBody>
      </p:sp>
      <p:sp>
        <p:nvSpPr>
          <p:cNvPr id="15" name="Text Box 3"/>
          <p:cNvSpPr txBox="1">
            <a:spLocks noChangeArrowheads="1"/>
          </p:cNvSpPr>
          <p:nvPr/>
        </p:nvSpPr>
        <p:spPr bwMode="auto">
          <a:xfrm>
            <a:off x="3048001" y="304800"/>
            <a:ext cx="538378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r>
              <a:rPr lang="en-US" sz="4000" dirty="0" err="1" smtClean="0"/>
              <a:t>Parenchymal</a:t>
            </a:r>
            <a:r>
              <a:rPr lang="en-US" sz="4000" dirty="0" smtClean="0"/>
              <a:t> lung disease</a:t>
            </a:r>
            <a:endParaRPr lang="en-US" altLang="en-US" sz="3900" dirty="0">
              <a:latin typeface="Calibri" panose="020F0502020204030204" pitchFamily="34" charset="0"/>
              <a:cs typeface="Calibri" panose="020F0502020204030204" pitchFamily="34" charset="0"/>
            </a:endParaRPr>
          </a:p>
        </p:txBody>
      </p:sp>
    </p:spTree>
  </p:cSld>
  <p:clrMapOvr>
    <a:masterClrMapping/>
  </p:clrMapOvr>
  <p:transition spd="slow" advTm="13569"/>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122" name="Picture 2"/>
          <p:cNvPicPr>
            <a:picLocks noChangeAspect="1" noChangeArrowheads="1"/>
          </p:cNvPicPr>
          <p:nvPr/>
        </p:nvPicPr>
        <p:blipFill>
          <a:blip r:embed="rId3" cstate="print"/>
          <a:srcRect/>
          <a:stretch>
            <a:fillRect/>
          </a:stretch>
        </p:blipFill>
        <p:spPr bwMode="auto">
          <a:xfrm>
            <a:off x="533400" y="152400"/>
            <a:ext cx="11049000" cy="6639339"/>
          </a:xfrm>
          <a:prstGeom prst="rect">
            <a:avLst/>
          </a:prstGeom>
          <a:noFill/>
          <a:ln w="9525">
            <a:noFill/>
            <a:miter lim="800000"/>
            <a:headEnd/>
            <a:tailEnd/>
          </a:ln>
          <a:effectLst/>
        </p:spPr>
      </p:pic>
    </p:spTree>
    <p:extLst>
      <p:ext uri="{BB962C8B-B14F-4D97-AF65-F5344CB8AC3E}">
        <p14:creationId xmlns:p14="http://schemas.microsoft.com/office/powerpoint/2010/main" val="8918928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Shape 1"/>
          <p:cNvSpPr txBox="1"/>
          <p:nvPr/>
        </p:nvSpPr>
        <p:spPr>
          <a:xfrm>
            <a:off x="174369" y="4528018"/>
            <a:ext cx="11842508" cy="1480314"/>
          </a:xfrm>
          <a:prstGeom prst="rect">
            <a:avLst/>
          </a:prstGeom>
          <a:noFill/>
          <a:ln>
            <a:noFill/>
          </a:ln>
        </p:spPr>
      </p:sp>
      <p:pic>
        <p:nvPicPr>
          <p:cNvPr id="38" name="Main graphic"/>
          <p:cNvPicPr/>
          <p:nvPr/>
        </p:nvPicPr>
        <p:blipFill>
          <a:blip r:embed="rId2" cstate="print"/>
          <a:srcRect t="12801" b="13270"/>
          <a:stretch/>
        </p:blipFill>
        <p:spPr>
          <a:xfrm>
            <a:off x="0" y="990600"/>
            <a:ext cx="12192000" cy="5779984"/>
          </a:xfrm>
          <a:prstGeom prst="rect">
            <a:avLst/>
          </a:prstGeom>
          <a:ln>
            <a:noFill/>
          </a:ln>
        </p:spPr>
      </p:pic>
      <p:sp>
        <p:nvSpPr>
          <p:cNvPr id="4" name="TextBox 3"/>
          <p:cNvSpPr txBox="1"/>
          <p:nvPr/>
        </p:nvSpPr>
        <p:spPr>
          <a:xfrm>
            <a:off x="4648200" y="152400"/>
            <a:ext cx="3135410" cy="584775"/>
          </a:xfrm>
          <a:prstGeom prst="rect">
            <a:avLst/>
          </a:prstGeom>
          <a:noFill/>
        </p:spPr>
        <p:txBody>
          <a:bodyPr wrap="none" rtlCol="0">
            <a:spAutoFit/>
          </a:bodyPr>
          <a:lstStyle/>
          <a:p>
            <a:r>
              <a:rPr lang="sr-Latn-RS" sz="3200" dirty="0"/>
              <a:t>PISAPED</a:t>
            </a:r>
            <a:r>
              <a:rPr lang="sr-Cyrl-RS" sz="3200" dirty="0"/>
              <a:t> </a:t>
            </a:r>
            <a:r>
              <a:rPr lang="sr-Latn-RS" sz="3200" dirty="0" smtClean="0"/>
              <a:t>ctiteria</a:t>
            </a:r>
            <a:endParaRPr lang="en-US" sz="3200" dirty="0"/>
          </a:p>
        </p:txBody>
      </p:sp>
    </p:spTree>
    <p:extLst>
      <p:ext uri="{BB962C8B-B14F-4D97-AF65-F5344CB8AC3E}">
        <p14:creationId xmlns:p14="http://schemas.microsoft.com/office/powerpoint/2010/main" val="561287969"/>
      </p:ext>
    </p:extLst>
  </p:cSld>
  <p:clrMapOvr>
    <a:masterClrMapping/>
  </p:clrMapOvr>
  <p:transition>
    <p:wipe dir="r"/>
  </p:transition>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1" y="274638"/>
            <a:ext cx="8639175" cy="792162"/>
          </a:xfrm>
        </p:spPr>
        <p:txBody>
          <a:bodyPr>
            <a:normAutofit/>
          </a:bodyPr>
          <a:lstStyle/>
          <a:p>
            <a:pPr algn="ctr" eaLnBrk="1" hangingPunct="1">
              <a:defRPr/>
            </a:pPr>
            <a:endParaRPr lang="en-US" dirty="0">
              <a:latin typeface="+mn-lt"/>
            </a:endParaRPr>
          </a:p>
        </p:txBody>
      </p:sp>
      <p:pic>
        <p:nvPicPr>
          <p:cNvPr id="24579" name="Picture 2"/>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b="6967"/>
          <a:stretch>
            <a:fillRect/>
          </a:stretch>
        </p:blipFill>
        <p:spPr>
          <a:xfrm>
            <a:off x="152400" y="1143000"/>
            <a:ext cx="9132097" cy="5619750"/>
          </a:xfrm>
          <a:ln w="3175">
            <a:solidFill>
              <a:schemeClr val="tx1"/>
            </a:solidFill>
            <a:miter lim="800000"/>
            <a:headEnd/>
            <a:tailEnd/>
          </a:ln>
        </p:spPr>
      </p:pic>
      <p:pic>
        <p:nvPicPr>
          <p:cNvPr id="24580"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284497" y="1143000"/>
            <a:ext cx="2819400" cy="179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5" name="Picture 2"/>
          <p:cNvPicPr>
            <a:picLocks noGrp="1" noChangeAspect="1" noChangeArrowheads="1"/>
          </p:cNvPicPr>
          <p:nvPr>
            <p:ph idx="1"/>
          </p:nvPr>
        </p:nvPicPr>
        <p:blipFill>
          <a:blip r:embed="rId3" cstate="print"/>
          <a:srcRect b="5310"/>
          <a:stretch>
            <a:fillRect/>
          </a:stretch>
        </p:blipFill>
        <p:spPr>
          <a:xfrm>
            <a:off x="2057400" y="1143000"/>
            <a:ext cx="7979098" cy="5105400"/>
          </a:xfrm>
        </p:spPr>
      </p:pic>
      <p:sp>
        <p:nvSpPr>
          <p:cNvPr id="4" name="Title 3"/>
          <p:cNvSpPr>
            <a:spLocks noGrp="1"/>
          </p:cNvSpPr>
          <p:nvPr>
            <p:ph type="title"/>
          </p:nvPr>
        </p:nvSpPr>
        <p:spPr/>
        <p:txBody>
          <a:bodyPr/>
          <a:lstStyle/>
          <a:p>
            <a:endParaRPr lang="en-US"/>
          </a:p>
        </p:txBody>
      </p:sp>
    </p:spTree>
    <p:extLst>
      <p:ext uri="{BB962C8B-B14F-4D97-AF65-F5344CB8AC3E}">
        <p14:creationId xmlns:p14="http://schemas.microsoft.com/office/powerpoint/2010/main" val="152338910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2"/>
          <p:cNvSpPr>
            <a:spLocks noGrp="1"/>
          </p:cNvSpPr>
          <p:nvPr>
            <p:ph type="title"/>
          </p:nvPr>
        </p:nvSpPr>
        <p:spPr>
          <a:xfrm>
            <a:off x="533400" y="1371600"/>
            <a:ext cx="4572000" cy="1066800"/>
          </a:xfrm>
        </p:spPr>
        <p:txBody>
          <a:bodyPr>
            <a:normAutofit/>
          </a:bodyPr>
          <a:lstStyle/>
          <a:p>
            <a:r>
              <a:rPr lang="sr-Latn-RS" dirty="0" smtClean="0">
                <a:latin typeface="+mn-lt"/>
              </a:rPr>
              <a:t>V/Q scan in pregnancy</a:t>
            </a:r>
            <a:endParaRPr lang="ru-RU" dirty="0">
              <a:latin typeface="+mn-lt"/>
            </a:endParaRPr>
          </a:p>
        </p:txBody>
      </p:sp>
      <p:pic>
        <p:nvPicPr>
          <p:cNvPr id="20483" name="Picture 2"/>
          <p:cNvPicPr>
            <a:picLocks noGrp="1" noChangeAspect="1" noChangeArrowheads="1"/>
          </p:cNvPicPr>
          <p:nvPr>
            <p:ph idx="1"/>
          </p:nvPr>
        </p:nvPicPr>
        <p:blipFill>
          <a:blip r:embed="rId2" cstate="print"/>
          <a:srcRect l="7623" t="11417" r="5132" b="12811"/>
          <a:stretch>
            <a:fillRect/>
          </a:stretch>
        </p:blipFill>
        <p:spPr>
          <a:xfrm>
            <a:off x="5638800" y="-6927"/>
            <a:ext cx="5562600" cy="6833954"/>
          </a:xfrm>
        </p:spPr>
      </p:pic>
    </p:spTree>
    <p:extLst>
      <p:ext uri="{BB962C8B-B14F-4D97-AF65-F5344CB8AC3E}">
        <p14:creationId xmlns:p14="http://schemas.microsoft.com/office/powerpoint/2010/main" val="13514057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90600" y="1371600"/>
            <a:ext cx="10210800" cy="4739759"/>
          </a:xfrm>
          <a:prstGeom prst="rect">
            <a:avLst/>
          </a:prstGeom>
        </p:spPr>
        <p:txBody>
          <a:bodyPr wrap="square">
            <a:spAutoFit/>
          </a:bodyPr>
          <a:lstStyle/>
          <a:p>
            <a:pPr fontAlgn="auto">
              <a:spcBef>
                <a:spcPts val="0"/>
              </a:spcBef>
              <a:spcAft>
                <a:spcPts val="0"/>
              </a:spcAft>
              <a:defRPr/>
            </a:pPr>
            <a:r>
              <a:rPr lang="en-US" sz="2400" dirty="0">
                <a:solidFill>
                  <a:srgbClr val="FF0000"/>
                </a:solidFill>
                <a:latin typeface="AdvOT9069d8b3.B"/>
                <a:cs typeface="+mn-cs"/>
              </a:rPr>
              <a:t>__________________________________________________________</a:t>
            </a:r>
          </a:p>
          <a:p>
            <a:pPr fontAlgn="auto">
              <a:spcBef>
                <a:spcPts val="0"/>
              </a:spcBef>
              <a:spcAft>
                <a:spcPts val="0"/>
              </a:spcAft>
              <a:defRPr/>
            </a:pPr>
            <a:r>
              <a:rPr lang="en-US" sz="2000" dirty="0">
                <a:solidFill>
                  <a:srgbClr val="292526"/>
                </a:solidFill>
                <a:latin typeface="AdvOT9069d8b3.B"/>
                <a:cs typeface="+mn-cs"/>
              </a:rPr>
              <a:t>Test 					Estimated radiation</a:t>
            </a:r>
          </a:p>
          <a:p>
            <a:pPr fontAlgn="auto">
              <a:spcBef>
                <a:spcPts val="0"/>
              </a:spcBef>
              <a:spcAft>
                <a:spcPts val="0"/>
              </a:spcAft>
              <a:defRPr/>
            </a:pPr>
            <a:r>
              <a:rPr lang="en-US" sz="2000" dirty="0">
                <a:solidFill>
                  <a:srgbClr val="292526"/>
                </a:solidFill>
                <a:latin typeface="AdvGreekB"/>
                <a:cs typeface="+mn-cs"/>
              </a:rPr>
              <a:t>					</a:t>
            </a:r>
            <a:r>
              <a:rPr lang="en-US" sz="2000" dirty="0" err="1">
                <a:solidFill>
                  <a:srgbClr val="292526"/>
                </a:solidFill>
                <a:latin typeface="AdvGreekB"/>
                <a:cs typeface="+mn-cs"/>
              </a:rPr>
              <a:t>u</a:t>
            </a:r>
            <a:r>
              <a:rPr lang="en-US" sz="2000" dirty="0" err="1">
                <a:solidFill>
                  <a:srgbClr val="292526"/>
                </a:solidFill>
                <a:latin typeface="AdvOT9069d8b3.B"/>
                <a:cs typeface="+mn-cs"/>
              </a:rPr>
              <a:t>Gy</a:t>
            </a:r>
            <a:r>
              <a:rPr lang="en-US" sz="2000" dirty="0">
                <a:solidFill>
                  <a:srgbClr val="292526"/>
                </a:solidFill>
                <a:latin typeface="AdvOT9069d8b3.B"/>
                <a:cs typeface="+mn-cs"/>
              </a:rPr>
              <a:t> 		</a:t>
            </a:r>
            <a:r>
              <a:rPr lang="en-US" sz="2000" dirty="0" err="1">
                <a:solidFill>
                  <a:srgbClr val="292526"/>
                </a:solidFill>
                <a:latin typeface="AdvOT9069d8b3.B"/>
                <a:cs typeface="+mn-cs"/>
              </a:rPr>
              <a:t>mS</a:t>
            </a:r>
            <a:r>
              <a:rPr lang="en-US" sz="2000" dirty="0" err="1">
                <a:solidFill>
                  <a:prstClr val="black"/>
                </a:solidFill>
                <a:latin typeface="AdvOT9069d8b3.B"/>
                <a:cs typeface="+mn-cs"/>
              </a:rPr>
              <a:t>v</a:t>
            </a:r>
            <a:endParaRPr lang="en-US" sz="2000" dirty="0">
              <a:solidFill>
                <a:prstClr val="black"/>
              </a:solidFill>
              <a:latin typeface="AdvOT9069d8b3.B"/>
              <a:cs typeface="+mn-cs"/>
            </a:endParaRPr>
          </a:p>
          <a:p>
            <a:pPr fontAlgn="auto">
              <a:spcBef>
                <a:spcPts val="0"/>
              </a:spcBef>
              <a:spcAft>
                <a:spcPts val="0"/>
              </a:spcAft>
              <a:defRPr/>
            </a:pPr>
            <a:r>
              <a:rPr lang="en-US" sz="2000" dirty="0">
                <a:solidFill>
                  <a:srgbClr val="FF0000"/>
                </a:solidFill>
                <a:latin typeface="AdvOTb7819099"/>
                <a:cs typeface="+mn-cs"/>
              </a:rPr>
              <a:t>……………………………………………………………………………………………...</a:t>
            </a:r>
          </a:p>
          <a:p>
            <a:pPr fontAlgn="auto">
              <a:spcBef>
                <a:spcPts val="0"/>
              </a:spcBef>
              <a:spcAft>
                <a:spcPts val="0"/>
              </a:spcAft>
              <a:defRPr/>
            </a:pPr>
            <a:r>
              <a:rPr lang="en-US" sz="2000" dirty="0">
                <a:solidFill>
                  <a:srgbClr val="292526"/>
                </a:solidFill>
                <a:latin typeface="AdvOTb7819099"/>
                <a:cs typeface="+mn-cs"/>
              </a:rPr>
              <a:t>Chest radiography</a:t>
            </a:r>
            <a:r>
              <a:rPr lang="en-US" sz="2000" dirty="0">
                <a:solidFill>
                  <a:srgbClr val="292526"/>
                </a:solidFill>
                <a:latin typeface="AdvPS7DA6"/>
                <a:cs typeface="+mn-cs"/>
              </a:rPr>
              <a:t>			&lt;</a:t>
            </a:r>
            <a:r>
              <a:rPr lang="en-US" sz="2000" dirty="0">
                <a:solidFill>
                  <a:srgbClr val="292526"/>
                </a:solidFill>
                <a:latin typeface="AdvOTb7819099"/>
                <a:cs typeface="+mn-cs"/>
              </a:rPr>
              <a:t>10 		0.01</a:t>
            </a:r>
          </a:p>
          <a:p>
            <a:pPr fontAlgn="auto">
              <a:spcBef>
                <a:spcPts val="0"/>
              </a:spcBef>
              <a:spcAft>
                <a:spcPts val="0"/>
              </a:spcAft>
              <a:defRPr/>
            </a:pPr>
            <a:r>
              <a:rPr lang="en-US" sz="2000" dirty="0">
                <a:solidFill>
                  <a:srgbClr val="292526"/>
                </a:solidFill>
                <a:latin typeface="AdvOTb7819099"/>
                <a:cs typeface="+mn-cs"/>
              </a:rPr>
              <a:t>Perfusion lung scan with technetium	60–120 		0.06–012</a:t>
            </a:r>
          </a:p>
          <a:p>
            <a:pPr fontAlgn="auto">
              <a:spcBef>
                <a:spcPts val="0"/>
              </a:spcBef>
              <a:spcAft>
                <a:spcPts val="0"/>
              </a:spcAft>
              <a:defRPr/>
            </a:pPr>
            <a:r>
              <a:rPr lang="en-US" sz="2000" dirty="0">
                <a:solidFill>
                  <a:srgbClr val="292526"/>
                </a:solidFill>
                <a:latin typeface="AdvOTb7819099"/>
                <a:cs typeface="+mn-cs"/>
              </a:rPr>
              <a:t>	</a:t>
            </a:r>
            <a:r>
              <a:rPr lang="en-US" sz="2000" dirty="0" err="1">
                <a:solidFill>
                  <a:srgbClr val="292526"/>
                </a:solidFill>
                <a:latin typeface="AdvOTb7819099"/>
                <a:cs typeface="+mn-cs"/>
              </a:rPr>
              <a:t>99m</a:t>
            </a:r>
            <a:r>
              <a:rPr lang="en-US" sz="2000" dirty="0">
                <a:solidFill>
                  <a:srgbClr val="292526"/>
                </a:solidFill>
                <a:latin typeface="AdvOTb7819099"/>
                <a:cs typeface="+mn-cs"/>
              </a:rPr>
              <a:t>-labelled albumin</a:t>
            </a:r>
          </a:p>
          <a:p>
            <a:pPr fontAlgn="auto">
              <a:spcBef>
                <a:spcPts val="0"/>
              </a:spcBef>
              <a:spcAft>
                <a:spcPts val="0"/>
              </a:spcAft>
              <a:defRPr/>
            </a:pPr>
            <a:r>
              <a:rPr lang="en-US" sz="2000" b="1" u="wavyHeavy" dirty="0">
                <a:solidFill>
                  <a:srgbClr val="292526"/>
                </a:solidFill>
                <a:uFill>
                  <a:solidFill>
                    <a:srgbClr val="FF0000"/>
                  </a:solidFill>
                </a:uFill>
                <a:latin typeface="AdvOTb7819099"/>
                <a:cs typeface="+mn-cs"/>
              </a:rPr>
              <a:t>V/Q scan </a:t>
            </a:r>
            <a:r>
              <a:rPr lang="en-US" sz="2000" u="wavyHeavy" dirty="0">
                <a:solidFill>
                  <a:srgbClr val="292526"/>
                </a:solidFill>
                <a:effectLst>
                  <a:outerShdw blurRad="38100" dist="38100" dir="2700000" algn="tl">
                    <a:srgbClr val="000000">
                      <a:alpha val="43137"/>
                    </a:srgbClr>
                  </a:outerShdw>
                </a:effectLst>
                <a:uFill>
                  <a:solidFill>
                    <a:srgbClr val="FF0000"/>
                  </a:solidFill>
                </a:uFill>
                <a:latin typeface="AdvOTb7819099"/>
                <a:cs typeface="+mn-cs"/>
              </a:rPr>
              <a:t>				200 		0.2</a:t>
            </a:r>
          </a:p>
          <a:p>
            <a:pPr fontAlgn="auto">
              <a:spcBef>
                <a:spcPts val="0"/>
              </a:spcBef>
              <a:spcAft>
                <a:spcPts val="0"/>
              </a:spcAft>
              <a:defRPr/>
            </a:pPr>
            <a:r>
              <a:rPr lang="en-US" sz="2000" dirty="0">
                <a:solidFill>
                  <a:srgbClr val="292526"/>
                </a:solidFill>
                <a:latin typeface="AdvOTb7819099"/>
                <a:cs typeface="+mn-cs"/>
              </a:rPr>
              <a:t>CT angiography</a:t>
            </a:r>
          </a:p>
          <a:p>
            <a:pPr fontAlgn="auto">
              <a:spcBef>
                <a:spcPts val="0"/>
              </a:spcBef>
              <a:spcAft>
                <a:spcPts val="0"/>
              </a:spcAft>
              <a:defRPr/>
            </a:pPr>
            <a:r>
              <a:rPr lang="en-US" sz="2000" dirty="0">
                <a:solidFill>
                  <a:srgbClr val="292526"/>
                </a:solidFill>
                <a:latin typeface="AdvOTb7819099"/>
                <a:cs typeface="+mn-cs"/>
              </a:rPr>
              <a:t>	First trimester 			3–20 		0.003–0.02</a:t>
            </a:r>
          </a:p>
          <a:p>
            <a:pPr fontAlgn="auto">
              <a:spcBef>
                <a:spcPts val="0"/>
              </a:spcBef>
              <a:spcAft>
                <a:spcPts val="0"/>
              </a:spcAft>
              <a:defRPr/>
            </a:pPr>
            <a:r>
              <a:rPr lang="en-US" sz="2000" dirty="0">
                <a:solidFill>
                  <a:srgbClr val="292526"/>
                </a:solidFill>
                <a:latin typeface="AdvOTb7819099"/>
                <a:cs typeface="+mn-cs"/>
              </a:rPr>
              <a:t>	Second trimester 		8–77 		0.008–0.08</a:t>
            </a:r>
          </a:p>
          <a:p>
            <a:pPr fontAlgn="auto">
              <a:spcBef>
                <a:spcPts val="0"/>
              </a:spcBef>
              <a:spcAft>
                <a:spcPts val="0"/>
              </a:spcAft>
              <a:defRPr/>
            </a:pPr>
            <a:r>
              <a:rPr lang="en-US" sz="2000" dirty="0">
                <a:solidFill>
                  <a:srgbClr val="292526"/>
                </a:solidFill>
                <a:latin typeface="AdvOTb7819099"/>
                <a:cs typeface="+mn-cs"/>
              </a:rPr>
              <a:t>	Third trimester 			51–130 	0.051–0.13</a:t>
            </a:r>
          </a:p>
          <a:p>
            <a:pPr fontAlgn="auto">
              <a:spcBef>
                <a:spcPts val="0"/>
              </a:spcBef>
              <a:spcAft>
                <a:spcPts val="0"/>
              </a:spcAft>
              <a:defRPr/>
            </a:pPr>
            <a:r>
              <a:rPr lang="en-US" sz="2000" dirty="0">
                <a:solidFill>
                  <a:srgbClr val="292526"/>
                </a:solidFill>
                <a:latin typeface="AdvOTb7819099"/>
                <a:cs typeface="+mn-cs"/>
              </a:rPr>
              <a:t>Pulmonary angiography by femoral	2210–3740 	2.2–3.7</a:t>
            </a:r>
          </a:p>
          <a:p>
            <a:pPr fontAlgn="auto">
              <a:spcBef>
                <a:spcPts val="0"/>
              </a:spcBef>
              <a:spcAft>
                <a:spcPts val="0"/>
              </a:spcAft>
              <a:defRPr/>
            </a:pPr>
            <a:r>
              <a:rPr lang="en-US" sz="2000" dirty="0">
                <a:solidFill>
                  <a:srgbClr val="292526"/>
                </a:solidFill>
                <a:latin typeface="AdvOTb7819099"/>
                <a:cs typeface="+mn-cs"/>
              </a:rPr>
              <a:t>	access				</a:t>
            </a:r>
          </a:p>
          <a:p>
            <a:pPr fontAlgn="auto">
              <a:spcBef>
                <a:spcPts val="0"/>
              </a:spcBef>
              <a:spcAft>
                <a:spcPts val="0"/>
              </a:spcAft>
              <a:defRPr/>
            </a:pPr>
            <a:r>
              <a:rPr lang="en-US" sz="2000" dirty="0">
                <a:solidFill>
                  <a:srgbClr val="292526"/>
                </a:solidFill>
                <a:latin typeface="AdvPS7DA6"/>
                <a:cs typeface="+mn-cs"/>
              </a:rPr>
              <a:t>					</a:t>
            </a:r>
            <a:endParaRPr lang="en-US" sz="2000" dirty="0">
              <a:solidFill>
                <a:prstClr val="black"/>
              </a:solidFill>
              <a:latin typeface="Calibri"/>
              <a:cs typeface="+mn-cs"/>
            </a:endParaRPr>
          </a:p>
        </p:txBody>
      </p:sp>
      <p:sp>
        <p:nvSpPr>
          <p:cNvPr id="5" name="Rectangle 4"/>
          <p:cNvSpPr/>
          <p:nvPr/>
        </p:nvSpPr>
        <p:spPr>
          <a:xfrm>
            <a:off x="838200" y="6477000"/>
            <a:ext cx="9475787" cy="246221"/>
          </a:xfrm>
          <a:prstGeom prst="rect">
            <a:avLst/>
          </a:prstGeom>
        </p:spPr>
        <p:txBody>
          <a:bodyPr wrap="square">
            <a:spAutoFit/>
          </a:bodyPr>
          <a:lstStyle/>
          <a:p>
            <a:pPr lvl="0" algn="ctr" fontAlgn="auto">
              <a:spcBef>
                <a:spcPts val="0"/>
              </a:spcBef>
              <a:spcAft>
                <a:spcPts val="0"/>
              </a:spcAft>
              <a:defRPr/>
            </a:pPr>
            <a:r>
              <a:rPr lang="en-US" sz="1000" b="1" dirty="0">
                <a:solidFill>
                  <a:prstClr val="black"/>
                </a:solidFill>
                <a:latin typeface="Calibri"/>
              </a:rPr>
              <a:t>The Task Force for the Diagnosis and Management of Acute Pulmonary Embolism for the European Society of Cardiology	European Heart Journal 2008 </a:t>
            </a:r>
            <a:endParaRPr lang="en-US" sz="1000" b="1" dirty="0">
              <a:solidFill>
                <a:prstClr val="black"/>
              </a:solidFill>
              <a:latin typeface="AdvOT9069d8b3.B"/>
            </a:endParaRPr>
          </a:p>
        </p:txBody>
      </p:sp>
      <p:sp>
        <p:nvSpPr>
          <p:cNvPr id="6" name="Title 2"/>
          <p:cNvSpPr txBox="1">
            <a:spLocks/>
          </p:cNvSpPr>
          <p:nvPr/>
        </p:nvSpPr>
        <p:spPr>
          <a:xfrm>
            <a:off x="3276600" y="533400"/>
            <a:ext cx="4572000" cy="1066800"/>
          </a:xfrm>
          <a:prstGeom prst="rect">
            <a:avLst/>
          </a:prstGeom>
        </p:spPr>
        <p:txBody>
          <a:bodyPr>
            <a:norm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sr-Latn-RS" sz="3200" b="0" i="0" u="none" strike="noStrike" kern="1200" cap="none" spc="0" normalizeH="0" baseline="0" noProof="0" dirty="0" smtClean="0">
                <a:ln>
                  <a:noFill/>
                </a:ln>
                <a:solidFill>
                  <a:schemeClr val="tx2"/>
                </a:solidFill>
                <a:effectLst/>
                <a:uLnTx/>
                <a:uFillTx/>
                <a:latin typeface="+mn-lt"/>
                <a:ea typeface="+mj-ea"/>
                <a:cs typeface="+mj-cs"/>
              </a:rPr>
              <a:t>V/Q scan in pregnancy</a:t>
            </a:r>
            <a:endParaRPr kumimoji="0" lang="ru-RU" sz="3200" b="0" i="0" u="none" strike="noStrike" kern="1200" cap="none" spc="0" normalizeH="0" baseline="0" noProof="0" dirty="0">
              <a:ln>
                <a:noFill/>
              </a:ln>
              <a:solidFill>
                <a:schemeClr val="tx2"/>
              </a:solidFill>
              <a:effectLst/>
              <a:uLnTx/>
              <a:uFillTx/>
              <a:latin typeface="+mn-lt"/>
              <a:ea typeface="+mj-ea"/>
              <a:cs typeface="+mj-cs"/>
            </a:endParaRPr>
          </a:p>
        </p:txBody>
      </p:sp>
    </p:spTree>
    <p:extLst>
      <p:ext uri="{BB962C8B-B14F-4D97-AF65-F5344CB8AC3E}">
        <p14:creationId xmlns:p14="http://schemas.microsoft.com/office/powerpoint/2010/main" val="3903648463"/>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81000" y="228600"/>
            <a:ext cx="11353800" cy="584775"/>
          </a:xfrm>
          <a:prstGeom prst="rect">
            <a:avLst/>
          </a:prstGeom>
        </p:spPr>
        <p:txBody>
          <a:bodyPr wrap="square">
            <a:spAutoFit/>
          </a:bodyPr>
          <a:lstStyle/>
          <a:p>
            <a:pPr algn="ctr"/>
            <a:r>
              <a:rPr lang="en-US" sz="3200" dirty="0">
                <a:latin typeface="Plantin"/>
              </a:rPr>
              <a:t>Chronic thromboembolic pulmonary hypertension (</a:t>
            </a:r>
            <a:r>
              <a:rPr lang="en-US" sz="3200" dirty="0" err="1">
                <a:latin typeface="Plantin"/>
              </a:rPr>
              <a:t>CTEPH</a:t>
            </a:r>
            <a:r>
              <a:rPr lang="en-US" sz="3200" dirty="0">
                <a:latin typeface="Plantin"/>
              </a:rPr>
              <a:t>)</a:t>
            </a:r>
            <a:endParaRPr lang="en-GB" sz="3200" dirty="0"/>
          </a:p>
        </p:txBody>
      </p:sp>
      <p:pic>
        <p:nvPicPr>
          <p:cNvPr id="4" name="Picture 3"/>
          <p:cNvPicPr>
            <a:picLocks noChangeAspect="1"/>
          </p:cNvPicPr>
          <p:nvPr/>
        </p:nvPicPr>
        <p:blipFill>
          <a:blip r:embed="rId2" cstate="print"/>
          <a:stretch>
            <a:fillRect/>
          </a:stretch>
        </p:blipFill>
        <p:spPr>
          <a:xfrm>
            <a:off x="413657" y="1371600"/>
            <a:ext cx="6336000" cy="5382000"/>
          </a:xfrm>
          <a:prstGeom prst="rect">
            <a:avLst/>
          </a:prstGeom>
        </p:spPr>
      </p:pic>
      <p:pic>
        <p:nvPicPr>
          <p:cNvPr id="5" name="Picture 4"/>
          <p:cNvPicPr>
            <a:picLocks noChangeAspect="1"/>
          </p:cNvPicPr>
          <p:nvPr/>
        </p:nvPicPr>
        <p:blipFill>
          <a:blip r:embed="rId3" cstate="print"/>
          <a:stretch>
            <a:fillRect/>
          </a:stretch>
        </p:blipFill>
        <p:spPr>
          <a:xfrm>
            <a:off x="6934200" y="1524000"/>
            <a:ext cx="4500000" cy="4590000"/>
          </a:xfrm>
          <a:prstGeom prst="rect">
            <a:avLst/>
          </a:prstGeom>
        </p:spPr>
      </p:pic>
    </p:spTree>
    <p:extLst>
      <p:ext uri="{BB962C8B-B14F-4D97-AF65-F5344CB8AC3E}">
        <p14:creationId xmlns:p14="http://schemas.microsoft.com/office/powerpoint/2010/main" val="6324243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stretch>
            <a:fillRect/>
          </a:stretch>
        </p:blipFill>
        <p:spPr>
          <a:xfrm>
            <a:off x="381000" y="762000"/>
            <a:ext cx="11430000" cy="5882908"/>
          </a:xfrm>
          <a:prstGeom prst="rect">
            <a:avLst/>
          </a:prstGeom>
        </p:spPr>
      </p:pic>
      <p:sp>
        <p:nvSpPr>
          <p:cNvPr id="6" name="Rectangle 5"/>
          <p:cNvSpPr/>
          <p:nvPr/>
        </p:nvSpPr>
        <p:spPr>
          <a:xfrm>
            <a:off x="381000" y="228600"/>
            <a:ext cx="11353800" cy="584775"/>
          </a:xfrm>
          <a:prstGeom prst="rect">
            <a:avLst/>
          </a:prstGeom>
        </p:spPr>
        <p:txBody>
          <a:bodyPr wrap="square">
            <a:spAutoFit/>
          </a:bodyPr>
          <a:lstStyle/>
          <a:p>
            <a:pPr algn="ctr"/>
            <a:r>
              <a:rPr lang="en-US" sz="3200" dirty="0">
                <a:latin typeface="Plantin"/>
              </a:rPr>
              <a:t>Chronic thromboembolic pulmonary hypertension (</a:t>
            </a:r>
            <a:r>
              <a:rPr lang="en-US" sz="3200" dirty="0" err="1">
                <a:latin typeface="Plantin"/>
              </a:rPr>
              <a:t>CTEPH</a:t>
            </a:r>
            <a:r>
              <a:rPr lang="en-US" sz="3200" dirty="0">
                <a:latin typeface="Plantin"/>
              </a:rPr>
              <a:t>)</a:t>
            </a:r>
            <a:endParaRPr lang="en-GB" sz="3200" dirty="0"/>
          </a:p>
        </p:txBody>
      </p:sp>
    </p:spTree>
    <p:extLst>
      <p:ext uri="{BB962C8B-B14F-4D97-AF65-F5344CB8AC3E}">
        <p14:creationId xmlns:p14="http://schemas.microsoft.com/office/powerpoint/2010/main" val="306259286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1981200" y="228600"/>
            <a:ext cx="8229600" cy="609600"/>
          </a:xfrm>
        </p:spPr>
        <p:txBody>
          <a:bodyPr/>
          <a:lstStyle/>
          <a:p>
            <a:pPr algn="ctr" eaLnBrk="1" hangingPunct="1"/>
            <a:r>
              <a:rPr lang="sr-Latn-RS" altLang="en-US" b="1" dirty="0" smtClean="0">
                <a:latin typeface="Calibri" panose="020F0502020204030204" pitchFamily="34" charset="0"/>
                <a:cs typeface="Calibri" panose="020F0502020204030204" pitchFamily="34" charset="0"/>
              </a:rPr>
              <a:t>PULMONARY CARCINOMA</a:t>
            </a:r>
            <a:endParaRPr lang="en-US" altLang="en-US" b="1" dirty="0">
              <a:latin typeface="Calibri" panose="020F0502020204030204" pitchFamily="34" charset="0"/>
              <a:cs typeface="Calibri" panose="020F0502020204030204" pitchFamily="34" charset="0"/>
            </a:endParaRPr>
          </a:p>
        </p:txBody>
      </p:sp>
      <p:sp>
        <p:nvSpPr>
          <p:cNvPr id="30723" name="Text Box 5"/>
          <p:cNvSpPr txBox="1">
            <a:spLocks noChangeArrowheads="1"/>
          </p:cNvSpPr>
          <p:nvPr/>
        </p:nvSpPr>
        <p:spPr bwMode="auto">
          <a:xfrm>
            <a:off x="3200400" y="1371600"/>
            <a:ext cx="8458200"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Tahoma" panose="020B0604030504040204" pitchFamily="34" charset="0"/>
                <a:cs typeface="Arial" panose="020B0604020202020204" pitchFamily="34" charset="0"/>
              </a:defRPr>
            </a:lvl1pPr>
            <a:lvl2pPr marL="742950" indent="-285750">
              <a:defRPr>
                <a:solidFill>
                  <a:schemeClr val="tx1"/>
                </a:solidFill>
                <a:latin typeface="Tahoma" panose="020B0604030504040204" pitchFamily="34" charset="0"/>
                <a:cs typeface="Arial" panose="020B0604020202020204" pitchFamily="34" charset="0"/>
              </a:defRPr>
            </a:lvl2pPr>
            <a:lvl3pPr marL="1143000" indent="-228600">
              <a:defRPr>
                <a:solidFill>
                  <a:schemeClr val="tx1"/>
                </a:solidFill>
                <a:latin typeface="Tahoma" panose="020B0604030504040204" pitchFamily="34" charset="0"/>
                <a:cs typeface="Arial" panose="020B0604020202020204" pitchFamily="34" charset="0"/>
              </a:defRPr>
            </a:lvl3pPr>
            <a:lvl4pPr marL="1600200" indent="-228600">
              <a:defRPr>
                <a:solidFill>
                  <a:schemeClr val="tx1"/>
                </a:solidFill>
                <a:latin typeface="Tahoma" panose="020B0604030504040204" pitchFamily="34" charset="0"/>
                <a:cs typeface="Arial" panose="020B0604020202020204" pitchFamily="34" charset="0"/>
              </a:defRPr>
            </a:lvl4pPr>
            <a:lvl5pPr marL="2057400" indent="-22860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algn="just" eaLnBrk="1" hangingPunct="1">
              <a:spcBef>
                <a:spcPct val="50000"/>
              </a:spcBef>
            </a:pPr>
            <a:r>
              <a:rPr lang="en-US" sz="2000" dirty="0" smtClean="0"/>
              <a:t>Lung cancer is a disease of great </a:t>
            </a:r>
            <a:r>
              <a:rPr lang="en-US" sz="2000" dirty="0" err="1" smtClean="0"/>
              <a:t>sociomedical</a:t>
            </a:r>
            <a:r>
              <a:rPr lang="en-US" sz="2000" dirty="0" smtClean="0"/>
              <a:t> importance, due to its high incidence and mortality. Etiologically, it is associated with the inhalation of tobacco smoke. Previously, it occurred much more often in men, but the percentage of affected women is increasing. </a:t>
            </a:r>
            <a:endParaRPr lang="sr-Latn-RS" sz="2000" dirty="0" smtClean="0"/>
          </a:p>
        </p:txBody>
      </p:sp>
      <p:pic>
        <p:nvPicPr>
          <p:cNvPr id="30724" name="Picture 1"/>
          <p:cNvPicPr>
            <a:picLocks noChangeAspect="1"/>
          </p:cNvPicPr>
          <p:nvPr/>
        </p:nvPicPr>
        <p:blipFill>
          <a:blip r:embed="rId2" cstate="print">
            <a:extLst>
              <a:ext uri="{28A0092B-C50C-407E-A947-70E740481C1C}">
                <a14:useLocalDpi xmlns:a14="http://schemas.microsoft.com/office/drawing/2010/main" val="0"/>
              </a:ext>
            </a:extLst>
          </a:blip>
          <a:srcRect l="65359" b="6216"/>
          <a:stretch>
            <a:fillRect/>
          </a:stretch>
        </p:blipFill>
        <p:spPr bwMode="auto">
          <a:xfrm>
            <a:off x="609600" y="1066800"/>
            <a:ext cx="2262187"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81400" y="2819400"/>
            <a:ext cx="7162800" cy="3729960"/>
          </a:xfrm>
          <a:prstGeom prst="rect">
            <a:avLst/>
          </a:prstGeom>
        </p:spPr>
      </p:pic>
    </p:spTree>
  </p:cSld>
  <p:clrMapOvr>
    <a:masterClrMapping/>
  </p:clrMapOvr>
  <p:transition spd="slow" advTm="21958"/>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7" name="Picture 4" descr="VentPerN"/>
          <p:cNvPicPr>
            <a:picLocks noGrp="1" noChangeAspect="1" noChangeArrowheads="1"/>
          </p:cNvPicPr>
          <p:nvPr>
            <p:ph idx="1"/>
          </p:nvPr>
        </p:nvPicPr>
        <p:blipFill>
          <a:blip r:embed="rId2" cstate="print">
            <a:lum bright="-24000" contrast="36000"/>
            <a:extLst>
              <a:ext uri="{28A0092B-C50C-407E-A947-70E740481C1C}">
                <a14:useLocalDpi xmlns:a14="http://schemas.microsoft.com/office/drawing/2010/main" val="0"/>
              </a:ext>
            </a:extLst>
          </a:blip>
          <a:srcRect l="5383" t="9804" r="22841" b="7843"/>
          <a:stretch>
            <a:fillRect/>
          </a:stretch>
        </p:blipFill>
        <p:spPr>
          <a:xfrm>
            <a:off x="4343399" y="2133599"/>
            <a:ext cx="3048000" cy="3200400"/>
          </a:xfrm>
        </p:spPr>
      </p:pic>
      <p:sp>
        <p:nvSpPr>
          <p:cNvPr id="11268" name="Rectangle 5"/>
          <p:cNvSpPr>
            <a:spLocks noChangeArrowheads="1"/>
          </p:cNvSpPr>
          <p:nvPr/>
        </p:nvSpPr>
        <p:spPr bwMode="auto">
          <a:xfrm>
            <a:off x="4038599" y="1676399"/>
            <a:ext cx="1752600" cy="13716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lgn="ctr">
              <a:spcBef>
                <a:spcPct val="0"/>
              </a:spcBef>
              <a:buClrTx/>
              <a:buSzTx/>
              <a:buFontTx/>
              <a:buNone/>
            </a:pPr>
            <a:r>
              <a:rPr lang="en-US" altLang="en-US" sz="1800" b="1" baseline="30000">
                <a:latin typeface="Tahoma" panose="020B0604030504040204" pitchFamily="34" charset="0"/>
              </a:rPr>
              <a:t>133</a:t>
            </a:r>
            <a:r>
              <a:rPr lang="en-US" altLang="en-US" sz="1800" b="1">
                <a:latin typeface="Tahoma" panose="020B0604030504040204" pitchFamily="34" charset="0"/>
              </a:rPr>
              <a:t>Xe</a:t>
            </a:r>
          </a:p>
          <a:p>
            <a:pPr algn="ctr">
              <a:spcBef>
                <a:spcPct val="0"/>
              </a:spcBef>
              <a:buClrTx/>
              <a:buSzTx/>
              <a:buFontTx/>
              <a:buNone/>
            </a:pPr>
            <a:r>
              <a:rPr lang="en-US" altLang="en-US" sz="1800" b="1" baseline="30000">
                <a:latin typeface="Tahoma" panose="020B0604030504040204" pitchFamily="34" charset="0"/>
              </a:rPr>
              <a:t>127</a:t>
            </a:r>
            <a:r>
              <a:rPr lang="en-US" altLang="en-US" sz="1800" b="1">
                <a:latin typeface="Tahoma" panose="020B0604030504040204" pitchFamily="34" charset="0"/>
              </a:rPr>
              <a:t>Xe</a:t>
            </a:r>
          </a:p>
          <a:p>
            <a:pPr algn="ctr">
              <a:spcBef>
                <a:spcPct val="0"/>
              </a:spcBef>
              <a:buClrTx/>
              <a:buSzTx/>
              <a:buFontTx/>
              <a:buNone/>
            </a:pPr>
            <a:r>
              <a:rPr lang="en-US" altLang="en-US" sz="1800" b="1" baseline="30000">
                <a:latin typeface="Tahoma" panose="020B0604030504040204" pitchFamily="34" charset="0"/>
              </a:rPr>
              <a:t>81m</a:t>
            </a:r>
            <a:r>
              <a:rPr lang="en-US" altLang="en-US" sz="1800" b="1">
                <a:latin typeface="Tahoma" panose="020B0604030504040204" pitchFamily="34" charset="0"/>
              </a:rPr>
              <a:t>Kr</a:t>
            </a:r>
          </a:p>
          <a:p>
            <a:pPr algn="ctr">
              <a:spcBef>
                <a:spcPct val="0"/>
              </a:spcBef>
              <a:buClrTx/>
              <a:buSzTx/>
              <a:buFontTx/>
              <a:buNone/>
            </a:pPr>
            <a:r>
              <a:rPr lang="en-US" altLang="en-US" sz="1800" b="1" baseline="30000">
                <a:latin typeface="Tahoma" panose="020B0604030504040204" pitchFamily="34" charset="0"/>
              </a:rPr>
              <a:t>99m</a:t>
            </a:r>
            <a:r>
              <a:rPr lang="en-US" altLang="en-US" sz="1800" b="1">
                <a:latin typeface="Tahoma" panose="020B0604030504040204" pitchFamily="34" charset="0"/>
              </a:rPr>
              <a:t>Tc</a:t>
            </a:r>
            <a:r>
              <a:rPr lang="sl-SI" altLang="en-US" sz="1800" b="1">
                <a:latin typeface="Tahoma" panose="020B0604030504040204" pitchFamily="34" charset="0"/>
              </a:rPr>
              <a:t>-</a:t>
            </a:r>
            <a:r>
              <a:rPr lang="en-US" altLang="en-US" sz="1800" b="1">
                <a:latin typeface="Tahoma" panose="020B0604030504040204" pitchFamily="34" charset="0"/>
              </a:rPr>
              <a:t>aerosol</a:t>
            </a:r>
          </a:p>
        </p:txBody>
      </p:sp>
      <p:sp>
        <p:nvSpPr>
          <p:cNvPr id="11269" name="Rectangle 6"/>
          <p:cNvSpPr>
            <a:spLocks noChangeArrowheads="1"/>
          </p:cNvSpPr>
          <p:nvPr/>
        </p:nvSpPr>
        <p:spPr bwMode="auto">
          <a:xfrm>
            <a:off x="914400" y="2081212"/>
            <a:ext cx="327659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r>
              <a:rPr lang="en-US" altLang="zh-TW" sz="2400" dirty="0" smtClean="0">
                <a:solidFill>
                  <a:srgbClr val="002060"/>
                </a:solidFill>
              </a:rPr>
              <a:t>VENTILATION</a:t>
            </a:r>
            <a:r>
              <a:rPr lang="sr-Latn-RS" altLang="zh-TW" sz="2400" dirty="0" smtClean="0">
                <a:solidFill>
                  <a:srgbClr val="002060"/>
                </a:solidFill>
              </a:rPr>
              <a:t> SCAN</a:t>
            </a:r>
            <a:endParaRPr lang="en-US" altLang="en-US" sz="2400" b="1" dirty="0">
              <a:solidFill>
                <a:srgbClr val="002060"/>
              </a:solidFill>
              <a:latin typeface="Tahoma" panose="020B0604030504040204" pitchFamily="34" charset="0"/>
            </a:endParaRPr>
          </a:p>
        </p:txBody>
      </p:sp>
      <p:sp>
        <p:nvSpPr>
          <p:cNvPr id="11270" name="Rectangle 7"/>
          <p:cNvSpPr>
            <a:spLocks noChangeArrowheads="1"/>
          </p:cNvSpPr>
          <p:nvPr/>
        </p:nvSpPr>
        <p:spPr bwMode="auto">
          <a:xfrm>
            <a:off x="1295400" y="4648200"/>
            <a:ext cx="265297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r>
              <a:rPr lang="en-US" altLang="zh-TW" sz="2400" dirty="0" smtClean="0">
                <a:solidFill>
                  <a:srgbClr val="FF0000"/>
                </a:solidFill>
              </a:rPr>
              <a:t>PERFUSION </a:t>
            </a:r>
            <a:r>
              <a:rPr lang="sr-Latn-RS" altLang="zh-TW" sz="2400" dirty="0" smtClean="0">
                <a:solidFill>
                  <a:srgbClr val="FF0000"/>
                </a:solidFill>
              </a:rPr>
              <a:t>SCAN</a:t>
            </a:r>
            <a:endParaRPr lang="en-US" altLang="en-US" sz="2400" b="1" dirty="0">
              <a:solidFill>
                <a:srgbClr val="FF0000"/>
              </a:solidFill>
              <a:latin typeface="Tahoma" panose="020B0604030504040204" pitchFamily="34" charset="0"/>
            </a:endParaRPr>
          </a:p>
        </p:txBody>
      </p:sp>
      <p:sp>
        <p:nvSpPr>
          <p:cNvPr id="11271" name="Freeform 8"/>
          <p:cNvSpPr>
            <a:spLocks/>
          </p:cNvSpPr>
          <p:nvPr/>
        </p:nvSpPr>
        <p:spPr bwMode="auto">
          <a:xfrm>
            <a:off x="5638799" y="2108199"/>
            <a:ext cx="419100" cy="1168400"/>
          </a:xfrm>
          <a:custGeom>
            <a:avLst/>
            <a:gdLst>
              <a:gd name="T0" fmla="*/ 0 w 264"/>
              <a:gd name="T1" fmla="*/ 482600 h 736"/>
              <a:gd name="T2" fmla="*/ 152400 w 264"/>
              <a:gd name="T3" fmla="*/ 101600 h 736"/>
              <a:gd name="T4" fmla="*/ 381000 w 264"/>
              <a:gd name="T5" fmla="*/ 177800 h 736"/>
              <a:gd name="T6" fmla="*/ 381000 w 264"/>
              <a:gd name="T7" fmla="*/ 1168400 h 736"/>
              <a:gd name="T8" fmla="*/ 0 60000 65536"/>
              <a:gd name="T9" fmla="*/ 0 60000 65536"/>
              <a:gd name="T10" fmla="*/ 0 60000 65536"/>
              <a:gd name="T11" fmla="*/ 0 60000 65536"/>
              <a:gd name="T12" fmla="*/ 0 w 264"/>
              <a:gd name="T13" fmla="*/ 0 h 736"/>
              <a:gd name="T14" fmla="*/ 264 w 264"/>
              <a:gd name="T15" fmla="*/ 736 h 736"/>
            </a:gdLst>
            <a:ahLst/>
            <a:cxnLst>
              <a:cxn ang="T8">
                <a:pos x="T0" y="T1"/>
              </a:cxn>
              <a:cxn ang="T9">
                <a:pos x="T2" y="T3"/>
              </a:cxn>
              <a:cxn ang="T10">
                <a:pos x="T4" y="T5"/>
              </a:cxn>
              <a:cxn ang="T11">
                <a:pos x="T6" y="T7"/>
              </a:cxn>
            </a:cxnLst>
            <a:rect l="T12" t="T13" r="T14" b="T15"/>
            <a:pathLst>
              <a:path w="264" h="736">
                <a:moveTo>
                  <a:pt x="0" y="304"/>
                </a:moveTo>
                <a:cubicBezTo>
                  <a:pt x="28" y="200"/>
                  <a:pt x="56" y="96"/>
                  <a:pt x="96" y="64"/>
                </a:cubicBezTo>
                <a:cubicBezTo>
                  <a:pt x="136" y="32"/>
                  <a:pt x="216" y="0"/>
                  <a:pt x="240" y="112"/>
                </a:cubicBezTo>
                <a:cubicBezTo>
                  <a:pt x="264" y="224"/>
                  <a:pt x="252" y="480"/>
                  <a:pt x="240" y="736"/>
                </a:cubicBezTo>
              </a:path>
            </a:pathLst>
          </a:custGeom>
          <a:noFill/>
          <a:ln w="76200">
            <a:solidFill>
              <a:srgbClr val="3366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272" name="Line 9"/>
          <p:cNvSpPr>
            <a:spLocks noChangeShapeType="1"/>
          </p:cNvSpPr>
          <p:nvPr/>
        </p:nvSpPr>
        <p:spPr bwMode="auto">
          <a:xfrm>
            <a:off x="6019799" y="2971799"/>
            <a:ext cx="0" cy="533400"/>
          </a:xfrm>
          <a:prstGeom prst="line">
            <a:avLst/>
          </a:prstGeom>
          <a:noFill/>
          <a:ln w="76200">
            <a:solidFill>
              <a:srgbClr val="3366FF"/>
            </a:solidFill>
            <a:round/>
            <a:headEnd/>
            <a:tailEnd type="stealth" w="lg" len="lg"/>
          </a:ln>
          <a:extLst>
            <a:ext uri="{909E8E84-426E-40DD-AFC4-6F175D3DCCD1}">
              <a14:hiddenFill xmlns:a14="http://schemas.microsoft.com/office/drawing/2010/main">
                <a:noFill/>
              </a14:hiddenFill>
            </a:ext>
          </a:extLst>
        </p:spPr>
        <p:txBody>
          <a:bodyPr/>
          <a:lstStyle/>
          <a:p>
            <a:endParaRPr lang="en-GB"/>
          </a:p>
        </p:txBody>
      </p:sp>
      <p:sp>
        <p:nvSpPr>
          <p:cNvPr id="11273" name="Rectangle 10"/>
          <p:cNvSpPr>
            <a:spLocks noChangeArrowheads="1"/>
          </p:cNvSpPr>
          <p:nvPr/>
        </p:nvSpPr>
        <p:spPr bwMode="auto">
          <a:xfrm>
            <a:off x="5867399" y="4495799"/>
            <a:ext cx="2667000" cy="838200"/>
          </a:xfrm>
          <a:prstGeom prst="rect">
            <a:avLst/>
          </a:prstGeom>
          <a:solidFill>
            <a:srgbClr val="FF0000"/>
          </a:solidFill>
          <a:ln w="12700">
            <a:solidFill>
              <a:srgbClr val="000000"/>
            </a:solidFill>
            <a:miter lim="800000"/>
            <a:headEnd/>
            <a:tailEnd/>
          </a:ln>
        </p:spPr>
        <p:txBody>
          <a:bodyPr wrap="none" anchor="ct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r>
              <a:rPr lang="en-US" altLang="en-US" sz="2000" b="1" baseline="30000" dirty="0">
                <a:latin typeface="Tahoma" panose="020B0604030504040204" pitchFamily="34" charset="0"/>
              </a:rPr>
              <a:t>99m</a:t>
            </a:r>
            <a:r>
              <a:rPr lang="en-US" altLang="en-US" sz="2000" b="1" dirty="0">
                <a:latin typeface="Tahoma" panose="020B0604030504040204" pitchFamily="34" charset="0"/>
              </a:rPr>
              <a:t>Tc-</a:t>
            </a:r>
            <a:r>
              <a:rPr lang="sl-SI" altLang="en-US" sz="2000" b="1" dirty="0" smtClean="0">
                <a:latin typeface="Tahoma" panose="020B0604030504040204" pitchFamily="34" charset="0"/>
              </a:rPr>
              <a:t>mikrosphere</a:t>
            </a:r>
            <a:endParaRPr lang="sl-SI" altLang="en-US" sz="2000" b="1" dirty="0">
              <a:latin typeface="Tahoma" panose="020B0604030504040204" pitchFamily="34" charset="0"/>
            </a:endParaRPr>
          </a:p>
          <a:p>
            <a:pPr>
              <a:spcBef>
                <a:spcPct val="0"/>
              </a:spcBef>
              <a:buClrTx/>
              <a:buSzTx/>
              <a:buFontTx/>
              <a:buNone/>
            </a:pPr>
            <a:r>
              <a:rPr lang="en-US" altLang="en-US" sz="2000" b="1" baseline="30000" dirty="0">
                <a:latin typeface="Tahoma" panose="020B0604030504040204" pitchFamily="34" charset="0"/>
              </a:rPr>
              <a:t>99m</a:t>
            </a:r>
            <a:r>
              <a:rPr lang="en-US" altLang="en-US" sz="2000" b="1" dirty="0">
                <a:latin typeface="Tahoma" panose="020B0604030504040204" pitchFamily="34" charset="0"/>
              </a:rPr>
              <a:t>Tc-</a:t>
            </a:r>
            <a:r>
              <a:rPr lang="sl-SI" altLang="en-US" sz="2000" b="1" dirty="0">
                <a:latin typeface="Tahoma" panose="020B0604030504040204" pitchFamily="34" charset="0"/>
              </a:rPr>
              <a:t>MAA</a:t>
            </a:r>
            <a:endParaRPr lang="en-US" altLang="en-US" sz="2000" b="1" dirty="0">
              <a:latin typeface="Tahoma" panose="020B0604030504040204" pitchFamily="34" charset="0"/>
            </a:endParaRPr>
          </a:p>
        </p:txBody>
      </p:sp>
      <p:sp>
        <p:nvSpPr>
          <p:cNvPr id="11274" name="Rectangle 11"/>
          <p:cNvSpPr>
            <a:spLocks noChangeArrowheads="1"/>
          </p:cNvSpPr>
          <p:nvPr/>
        </p:nvSpPr>
        <p:spPr bwMode="auto">
          <a:xfrm>
            <a:off x="4648199" y="4419599"/>
            <a:ext cx="1143000" cy="914400"/>
          </a:xfrm>
          <a:prstGeom prst="rect">
            <a:avLst/>
          </a:prstGeom>
          <a:noFill/>
          <a:ln w="762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endParaRPr lang="en-US" altLang="en-US" sz="1800">
              <a:latin typeface="Tahoma" panose="020B0604030504040204" pitchFamily="34" charset="0"/>
            </a:endParaRPr>
          </a:p>
        </p:txBody>
      </p:sp>
      <p:sp>
        <p:nvSpPr>
          <p:cNvPr id="11275" name="Text Box 12"/>
          <p:cNvSpPr txBox="1">
            <a:spLocks noChangeArrowheads="1"/>
          </p:cNvSpPr>
          <p:nvPr/>
        </p:nvSpPr>
        <p:spPr bwMode="auto">
          <a:xfrm>
            <a:off x="8534399" y="4724399"/>
            <a:ext cx="1356462" cy="369332"/>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r>
              <a:rPr lang="sl-SI" altLang="en-US" sz="1800">
                <a:latin typeface="Tahoma" panose="020B0604030504040204" pitchFamily="34" charset="0"/>
              </a:rPr>
              <a:t>20 – 40 </a:t>
            </a:r>
            <a:r>
              <a:rPr lang="en-US" altLang="en-US" sz="1800">
                <a:latin typeface="Arial Unicode MS" panose="020B0604020202020204" pitchFamily="34" charset="-128"/>
                <a:ea typeface="Arial Unicode MS" panose="020B0604020202020204" pitchFamily="34" charset="-128"/>
                <a:cs typeface="Arial Unicode MS" panose="020B0604020202020204" pitchFamily="34" charset="-128"/>
              </a:rPr>
              <a:t>µ</a:t>
            </a:r>
            <a:r>
              <a:rPr lang="sl-SI" altLang="en-US" sz="1800">
                <a:latin typeface="Tahoma" panose="020B0604030504040204" pitchFamily="34" charset="0"/>
                <a:ea typeface="Arial Unicode MS" panose="020B0604020202020204" pitchFamily="34" charset="-128"/>
                <a:cs typeface="Arial Unicode MS" panose="020B0604020202020204" pitchFamily="34" charset="-128"/>
              </a:rPr>
              <a:t>m</a:t>
            </a:r>
            <a:endParaRPr lang="en-US" altLang="en-US" sz="1800">
              <a:latin typeface="Tahoma" panose="020B0604030504040204" pitchFamily="34" charset="0"/>
              <a:ea typeface="Arial Unicode MS" panose="020B0604020202020204" pitchFamily="34" charset="-128"/>
              <a:cs typeface="Arial Unicode MS" panose="020B0604020202020204" pitchFamily="34" charset="-128"/>
            </a:endParaRPr>
          </a:p>
        </p:txBody>
      </p:sp>
      <p:sp>
        <p:nvSpPr>
          <p:cNvPr id="11276" name="Text Box 13"/>
          <p:cNvSpPr txBox="1">
            <a:spLocks noChangeArrowheads="1"/>
          </p:cNvSpPr>
          <p:nvPr/>
        </p:nvSpPr>
        <p:spPr bwMode="auto">
          <a:xfrm>
            <a:off x="7467599" y="3886199"/>
            <a:ext cx="109517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r>
              <a:rPr lang="sl-SI" altLang="en-US" sz="1800">
                <a:solidFill>
                  <a:srgbClr val="FF0000"/>
                </a:solidFill>
                <a:latin typeface="Tahoma" panose="020B0604030504040204" pitchFamily="34" charset="0"/>
              </a:rPr>
              <a:t>Er (7</a:t>
            </a:r>
            <a:r>
              <a:rPr lang="en-US" altLang="en-US" sz="1800">
                <a:solidFill>
                  <a:srgbClr val="FF0000"/>
                </a:solidFill>
                <a:latin typeface="Arial Unicode MS" panose="020B0604020202020204" pitchFamily="34" charset="-128"/>
                <a:ea typeface="Arial Unicode MS" panose="020B0604020202020204" pitchFamily="34" charset="-128"/>
                <a:cs typeface="Arial Unicode MS" panose="020B0604020202020204" pitchFamily="34" charset="-128"/>
              </a:rPr>
              <a:t>µ</a:t>
            </a:r>
            <a:r>
              <a:rPr lang="sl-SI" altLang="en-US" sz="1800">
                <a:solidFill>
                  <a:srgbClr val="FF0000"/>
                </a:solidFill>
                <a:latin typeface="Tahoma" panose="020B0604030504040204" pitchFamily="34" charset="0"/>
                <a:ea typeface="Arial Unicode MS" panose="020B0604020202020204" pitchFamily="34" charset="-128"/>
                <a:cs typeface="Arial Unicode MS" panose="020B0604020202020204" pitchFamily="34" charset="-128"/>
              </a:rPr>
              <a:t>m)</a:t>
            </a:r>
            <a:endParaRPr lang="en-US" altLang="en-US" sz="1800">
              <a:solidFill>
                <a:srgbClr val="FF0000"/>
              </a:solidFill>
              <a:latin typeface="Tahoma" panose="020B0604030504040204" pitchFamily="34" charset="0"/>
              <a:ea typeface="Arial Unicode MS" panose="020B0604020202020204" pitchFamily="34" charset="-128"/>
              <a:cs typeface="Arial Unicode MS" panose="020B0604020202020204" pitchFamily="34" charset="-128"/>
            </a:endParaRPr>
          </a:p>
        </p:txBody>
      </p:sp>
      <p:sp>
        <p:nvSpPr>
          <p:cNvPr id="11277" name="Line 14"/>
          <p:cNvSpPr>
            <a:spLocks noChangeShapeType="1"/>
          </p:cNvSpPr>
          <p:nvPr/>
        </p:nvSpPr>
        <p:spPr bwMode="auto">
          <a:xfrm flipH="1">
            <a:off x="6857999" y="3581399"/>
            <a:ext cx="381000" cy="457200"/>
          </a:xfrm>
          <a:prstGeom prst="line">
            <a:avLst/>
          </a:prstGeom>
          <a:noFill/>
          <a:ln w="6350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11278" name="Text Box 15"/>
          <p:cNvSpPr txBox="1">
            <a:spLocks noChangeArrowheads="1"/>
          </p:cNvSpPr>
          <p:nvPr/>
        </p:nvSpPr>
        <p:spPr bwMode="auto">
          <a:xfrm>
            <a:off x="6765924" y="2093913"/>
            <a:ext cx="1113253" cy="369332"/>
          </a:xfrm>
          <a:prstGeom prst="rect">
            <a:avLst/>
          </a:prstGeom>
          <a:solidFill>
            <a:srgbClr val="FFFF99"/>
          </a:solidFill>
          <a:ln w="28575">
            <a:solidFill>
              <a:srgbClr val="FF6600"/>
            </a:solidFill>
            <a:miter lim="800000"/>
            <a:headEnd/>
            <a:tailEnd/>
          </a:ln>
        </p:spPr>
        <p:txBody>
          <a:bodyPr wrap="none">
            <a:spAutoFit/>
          </a:bodyP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r>
              <a:rPr lang="sr-Latn-RS" altLang="en-US" sz="1800" dirty="0" smtClean="0">
                <a:solidFill>
                  <a:srgbClr val="FF6600"/>
                </a:solidFill>
                <a:latin typeface="Tahoma" panose="020B0604030504040204" pitchFamily="34" charset="0"/>
              </a:rPr>
              <a:t>bronchus</a:t>
            </a:r>
            <a:endParaRPr lang="en-US" altLang="en-US" sz="1800" dirty="0">
              <a:solidFill>
                <a:srgbClr val="FF6600"/>
              </a:solidFill>
              <a:latin typeface="Tahoma" panose="020B0604030504040204" pitchFamily="34" charset="0"/>
            </a:endParaRPr>
          </a:p>
        </p:txBody>
      </p:sp>
      <p:sp>
        <p:nvSpPr>
          <p:cNvPr id="11279" name="Line 16"/>
          <p:cNvSpPr>
            <a:spLocks noChangeShapeType="1"/>
          </p:cNvSpPr>
          <p:nvPr/>
        </p:nvSpPr>
        <p:spPr bwMode="auto">
          <a:xfrm flipH="1">
            <a:off x="6172199" y="2362199"/>
            <a:ext cx="609600" cy="0"/>
          </a:xfrm>
          <a:prstGeom prst="line">
            <a:avLst/>
          </a:prstGeom>
          <a:noFill/>
          <a:ln w="25400">
            <a:solidFill>
              <a:srgbClr val="FF6600"/>
            </a:solidFill>
            <a:round/>
            <a:headEnd/>
            <a:tailEnd type="stealth" w="lg" len="lg"/>
          </a:ln>
          <a:extLst>
            <a:ext uri="{909E8E84-426E-40DD-AFC4-6F175D3DCCD1}">
              <a14:hiddenFill xmlns:a14="http://schemas.microsoft.com/office/drawing/2010/main">
                <a:noFill/>
              </a14:hiddenFill>
            </a:ext>
          </a:extLst>
        </p:spPr>
        <p:txBody>
          <a:bodyPr/>
          <a:lstStyle/>
          <a:p>
            <a:endParaRPr lang="en-GB"/>
          </a:p>
        </p:txBody>
      </p:sp>
      <p:sp>
        <p:nvSpPr>
          <p:cNvPr id="11280" name="Line 17"/>
          <p:cNvSpPr>
            <a:spLocks noChangeShapeType="1"/>
          </p:cNvSpPr>
          <p:nvPr/>
        </p:nvSpPr>
        <p:spPr bwMode="auto">
          <a:xfrm flipH="1">
            <a:off x="6553199" y="3428999"/>
            <a:ext cx="381000" cy="0"/>
          </a:xfrm>
          <a:prstGeom prst="line">
            <a:avLst/>
          </a:prstGeom>
          <a:noFill/>
          <a:ln w="38100">
            <a:solidFill>
              <a:srgbClr val="FF6600"/>
            </a:solidFill>
            <a:round/>
            <a:headEnd/>
            <a:tailEnd type="stealth" w="lg" len="lg"/>
          </a:ln>
          <a:extLst>
            <a:ext uri="{909E8E84-426E-40DD-AFC4-6F175D3DCCD1}">
              <a14:hiddenFill xmlns:a14="http://schemas.microsoft.com/office/drawing/2010/main">
                <a:noFill/>
              </a14:hiddenFill>
            </a:ext>
          </a:extLst>
        </p:spPr>
        <p:txBody>
          <a:bodyPr/>
          <a:lstStyle/>
          <a:p>
            <a:endParaRPr lang="en-GB"/>
          </a:p>
        </p:txBody>
      </p:sp>
      <p:sp>
        <p:nvSpPr>
          <p:cNvPr id="11281" name="Text Box 18"/>
          <p:cNvSpPr txBox="1">
            <a:spLocks noChangeArrowheads="1"/>
          </p:cNvSpPr>
          <p:nvPr/>
        </p:nvSpPr>
        <p:spPr bwMode="auto">
          <a:xfrm>
            <a:off x="6857998" y="3047999"/>
            <a:ext cx="1676401" cy="400110"/>
          </a:xfrm>
          <a:prstGeom prst="rect">
            <a:avLst/>
          </a:prstGeom>
          <a:solidFill>
            <a:srgbClr val="FFFF99"/>
          </a:solidFill>
          <a:ln w="31750">
            <a:solidFill>
              <a:srgbClr val="FF6600"/>
            </a:solidFill>
            <a:miter lim="800000"/>
            <a:headEnd/>
            <a:tailEnd/>
          </a:ln>
        </p:spPr>
        <p:txBody>
          <a:bodyPr wrap="square">
            <a:spAutoFit/>
          </a:bodyP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r>
              <a:rPr lang="en-US" altLang="en-US" sz="2000" dirty="0" smtClean="0">
                <a:solidFill>
                  <a:srgbClr val="FF6600"/>
                </a:solidFill>
                <a:latin typeface="Tahoma" panose="020B0604030504040204" pitchFamily="34" charset="0"/>
              </a:rPr>
              <a:t>A</a:t>
            </a:r>
            <a:r>
              <a:rPr lang="sr-Latn-RS" altLang="en-US" sz="2000" dirty="0" smtClean="0">
                <a:solidFill>
                  <a:srgbClr val="FF6600"/>
                </a:solidFill>
                <a:latin typeface="Tahoma" panose="020B0604030504040204" pitchFamily="34" charset="0"/>
              </a:rPr>
              <a:t>lveolar wall</a:t>
            </a:r>
            <a:endParaRPr lang="en-US" altLang="en-US" sz="2000" dirty="0">
              <a:solidFill>
                <a:srgbClr val="FF6600"/>
              </a:solidFill>
              <a:latin typeface="Tahoma" panose="020B0604030504040204" pitchFamily="34" charset="0"/>
            </a:endParaRPr>
          </a:p>
        </p:txBody>
      </p:sp>
      <p:sp>
        <p:nvSpPr>
          <p:cNvPr id="11282" name="Freeform 19"/>
          <p:cNvSpPr>
            <a:spLocks/>
          </p:cNvSpPr>
          <p:nvPr/>
        </p:nvSpPr>
        <p:spPr bwMode="auto">
          <a:xfrm>
            <a:off x="4343399" y="3657599"/>
            <a:ext cx="2971800" cy="419100"/>
          </a:xfrm>
          <a:custGeom>
            <a:avLst/>
            <a:gdLst>
              <a:gd name="T0" fmla="*/ 0 w 1824"/>
              <a:gd name="T1" fmla="*/ 23949 h 280"/>
              <a:gd name="T2" fmla="*/ 547437 w 1824"/>
              <a:gd name="T3" fmla="*/ 23949 h 280"/>
              <a:gd name="T4" fmla="*/ 1173079 w 1824"/>
              <a:gd name="T5" fmla="*/ 167640 h 280"/>
              <a:gd name="T6" fmla="*/ 1876926 w 1824"/>
              <a:gd name="T7" fmla="*/ 383177 h 280"/>
              <a:gd name="T8" fmla="*/ 2189747 w 1824"/>
              <a:gd name="T9" fmla="*/ 383177 h 280"/>
              <a:gd name="T10" fmla="*/ 2971800 w 1824"/>
              <a:gd name="T11" fmla="*/ 239486 h 280"/>
              <a:gd name="T12" fmla="*/ 0 60000 65536"/>
              <a:gd name="T13" fmla="*/ 0 60000 65536"/>
              <a:gd name="T14" fmla="*/ 0 60000 65536"/>
              <a:gd name="T15" fmla="*/ 0 60000 65536"/>
              <a:gd name="T16" fmla="*/ 0 60000 65536"/>
              <a:gd name="T17" fmla="*/ 0 60000 65536"/>
              <a:gd name="T18" fmla="*/ 0 w 1824"/>
              <a:gd name="T19" fmla="*/ 0 h 280"/>
              <a:gd name="T20" fmla="*/ 1824 w 1824"/>
              <a:gd name="T21" fmla="*/ 280 h 280"/>
            </a:gdLst>
            <a:ahLst/>
            <a:cxnLst>
              <a:cxn ang="T12">
                <a:pos x="T0" y="T1"/>
              </a:cxn>
              <a:cxn ang="T13">
                <a:pos x="T2" y="T3"/>
              </a:cxn>
              <a:cxn ang="T14">
                <a:pos x="T4" y="T5"/>
              </a:cxn>
              <a:cxn ang="T15">
                <a:pos x="T6" y="T7"/>
              </a:cxn>
              <a:cxn ang="T16">
                <a:pos x="T8" y="T9"/>
              </a:cxn>
              <a:cxn ang="T17">
                <a:pos x="T10" y="T11"/>
              </a:cxn>
            </a:cxnLst>
            <a:rect l="T18" t="T19" r="T20" b="T21"/>
            <a:pathLst>
              <a:path w="1824" h="280">
                <a:moveTo>
                  <a:pt x="0" y="16"/>
                </a:moveTo>
                <a:cubicBezTo>
                  <a:pt x="108" y="8"/>
                  <a:pt x="216" y="0"/>
                  <a:pt x="336" y="16"/>
                </a:cubicBezTo>
                <a:cubicBezTo>
                  <a:pt x="456" y="32"/>
                  <a:pt x="584" y="72"/>
                  <a:pt x="720" y="112"/>
                </a:cubicBezTo>
                <a:cubicBezTo>
                  <a:pt x="856" y="152"/>
                  <a:pt x="1048" y="232"/>
                  <a:pt x="1152" y="256"/>
                </a:cubicBezTo>
                <a:cubicBezTo>
                  <a:pt x="1256" y="280"/>
                  <a:pt x="1232" y="272"/>
                  <a:pt x="1344" y="256"/>
                </a:cubicBezTo>
                <a:cubicBezTo>
                  <a:pt x="1456" y="240"/>
                  <a:pt x="1744" y="184"/>
                  <a:pt x="1824" y="160"/>
                </a:cubicBezTo>
              </a:path>
            </a:pathLst>
          </a:custGeom>
          <a:noFill/>
          <a:ln w="635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283" name="Freeform 20"/>
          <p:cNvSpPr>
            <a:spLocks/>
          </p:cNvSpPr>
          <p:nvPr/>
        </p:nvSpPr>
        <p:spPr bwMode="auto">
          <a:xfrm>
            <a:off x="4419599" y="4038599"/>
            <a:ext cx="2971800" cy="457200"/>
          </a:xfrm>
          <a:custGeom>
            <a:avLst/>
            <a:gdLst>
              <a:gd name="T0" fmla="*/ 0 w 1824"/>
              <a:gd name="T1" fmla="*/ 26126 h 280"/>
              <a:gd name="T2" fmla="*/ 547437 w 1824"/>
              <a:gd name="T3" fmla="*/ 26126 h 280"/>
              <a:gd name="T4" fmla="*/ 1173079 w 1824"/>
              <a:gd name="T5" fmla="*/ 182880 h 280"/>
              <a:gd name="T6" fmla="*/ 1876926 w 1824"/>
              <a:gd name="T7" fmla="*/ 418011 h 280"/>
              <a:gd name="T8" fmla="*/ 2189747 w 1824"/>
              <a:gd name="T9" fmla="*/ 418011 h 280"/>
              <a:gd name="T10" fmla="*/ 2971800 w 1824"/>
              <a:gd name="T11" fmla="*/ 261257 h 280"/>
              <a:gd name="T12" fmla="*/ 0 60000 65536"/>
              <a:gd name="T13" fmla="*/ 0 60000 65536"/>
              <a:gd name="T14" fmla="*/ 0 60000 65536"/>
              <a:gd name="T15" fmla="*/ 0 60000 65536"/>
              <a:gd name="T16" fmla="*/ 0 60000 65536"/>
              <a:gd name="T17" fmla="*/ 0 60000 65536"/>
              <a:gd name="T18" fmla="*/ 0 w 1824"/>
              <a:gd name="T19" fmla="*/ 0 h 280"/>
              <a:gd name="T20" fmla="*/ 1824 w 1824"/>
              <a:gd name="T21" fmla="*/ 280 h 280"/>
            </a:gdLst>
            <a:ahLst/>
            <a:cxnLst>
              <a:cxn ang="T12">
                <a:pos x="T0" y="T1"/>
              </a:cxn>
              <a:cxn ang="T13">
                <a:pos x="T2" y="T3"/>
              </a:cxn>
              <a:cxn ang="T14">
                <a:pos x="T4" y="T5"/>
              </a:cxn>
              <a:cxn ang="T15">
                <a:pos x="T6" y="T7"/>
              </a:cxn>
              <a:cxn ang="T16">
                <a:pos x="T8" y="T9"/>
              </a:cxn>
              <a:cxn ang="T17">
                <a:pos x="T10" y="T11"/>
              </a:cxn>
            </a:cxnLst>
            <a:rect l="T18" t="T19" r="T20" b="T21"/>
            <a:pathLst>
              <a:path w="1824" h="280">
                <a:moveTo>
                  <a:pt x="0" y="16"/>
                </a:moveTo>
                <a:cubicBezTo>
                  <a:pt x="108" y="8"/>
                  <a:pt x="216" y="0"/>
                  <a:pt x="336" y="16"/>
                </a:cubicBezTo>
                <a:cubicBezTo>
                  <a:pt x="456" y="32"/>
                  <a:pt x="584" y="72"/>
                  <a:pt x="720" y="112"/>
                </a:cubicBezTo>
                <a:cubicBezTo>
                  <a:pt x="856" y="152"/>
                  <a:pt x="1048" y="232"/>
                  <a:pt x="1152" y="256"/>
                </a:cubicBezTo>
                <a:cubicBezTo>
                  <a:pt x="1256" y="280"/>
                  <a:pt x="1232" y="272"/>
                  <a:pt x="1344" y="256"/>
                </a:cubicBezTo>
                <a:cubicBezTo>
                  <a:pt x="1456" y="240"/>
                  <a:pt x="1744" y="184"/>
                  <a:pt x="1824" y="160"/>
                </a:cubicBezTo>
              </a:path>
            </a:pathLst>
          </a:custGeom>
          <a:noFill/>
          <a:ln w="635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284" name="Oval 21"/>
          <p:cNvSpPr>
            <a:spLocks noChangeArrowheads="1"/>
          </p:cNvSpPr>
          <p:nvPr/>
        </p:nvSpPr>
        <p:spPr bwMode="auto">
          <a:xfrm>
            <a:off x="4267199" y="3657599"/>
            <a:ext cx="304800" cy="457200"/>
          </a:xfrm>
          <a:prstGeom prst="ellipse">
            <a:avLst/>
          </a:prstGeom>
          <a:solidFill>
            <a:srgbClr val="FF3399"/>
          </a:solidFill>
          <a:ln w="31750">
            <a:solidFill>
              <a:srgbClr val="000000"/>
            </a:solidFill>
            <a:round/>
            <a:headEnd/>
            <a:tailEnd/>
          </a:ln>
        </p:spPr>
        <p:txBody>
          <a:bodyPr wrap="none" anchor="ct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endParaRPr lang="en-US" altLang="en-US" sz="1800">
              <a:latin typeface="Tahoma" panose="020B0604030504040204" pitchFamily="34" charset="0"/>
            </a:endParaRPr>
          </a:p>
        </p:txBody>
      </p:sp>
      <p:sp>
        <p:nvSpPr>
          <p:cNvPr id="11285" name="Freeform 22"/>
          <p:cNvSpPr>
            <a:spLocks/>
          </p:cNvSpPr>
          <p:nvPr/>
        </p:nvSpPr>
        <p:spPr bwMode="auto">
          <a:xfrm rot="20792899">
            <a:off x="4190999" y="4038599"/>
            <a:ext cx="381000" cy="914400"/>
          </a:xfrm>
          <a:custGeom>
            <a:avLst/>
            <a:gdLst>
              <a:gd name="T0" fmla="*/ 381000 w 248"/>
              <a:gd name="T1" fmla="*/ 882127 h 680"/>
              <a:gd name="T2" fmla="*/ 233516 w 248"/>
              <a:gd name="T3" fmla="*/ 882127 h 680"/>
              <a:gd name="T4" fmla="*/ 86032 w 248"/>
              <a:gd name="T5" fmla="*/ 688489 h 680"/>
              <a:gd name="T6" fmla="*/ 12290 w 248"/>
              <a:gd name="T7" fmla="*/ 301214 h 680"/>
              <a:gd name="T8" fmla="*/ 159774 w 248"/>
              <a:gd name="T9" fmla="*/ 43031 h 680"/>
              <a:gd name="T10" fmla="*/ 307258 w 248"/>
              <a:gd name="T11" fmla="*/ 43031 h 680"/>
              <a:gd name="T12" fmla="*/ 0 60000 65536"/>
              <a:gd name="T13" fmla="*/ 0 60000 65536"/>
              <a:gd name="T14" fmla="*/ 0 60000 65536"/>
              <a:gd name="T15" fmla="*/ 0 60000 65536"/>
              <a:gd name="T16" fmla="*/ 0 60000 65536"/>
              <a:gd name="T17" fmla="*/ 0 60000 65536"/>
              <a:gd name="T18" fmla="*/ 0 w 248"/>
              <a:gd name="T19" fmla="*/ 0 h 680"/>
              <a:gd name="T20" fmla="*/ 248 w 248"/>
              <a:gd name="T21" fmla="*/ 680 h 680"/>
            </a:gdLst>
            <a:ahLst/>
            <a:cxnLst>
              <a:cxn ang="T12">
                <a:pos x="T0" y="T1"/>
              </a:cxn>
              <a:cxn ang="T13">
                <a:pos x="T2" y="T3"/>
              </a:cxn>
              <a:cxn ang="T14">
                <a:pos x="T4" y="T5"/>
              </a:cxn>
              <a:cxn ang="T15">
                <a:pos x="T6" y="T7"/>
              </a:cxn>
              <a:cxn ang="T16">
                <a:pos x="T8" y="T9"/>
              </a:cxn>
              <a:cxn ang="T17">
                <a:pos x="T10" y="T11"/>
              </a:cxn>
            </a:cxnLst>
            <a:rect l="T18" t="T19" r="T20" b="T21"/>
            <a:pathLst>
              <a:path w="248" h="680">
                <a:moveTo>
                  <a:pt x="248" y="656"/>
                </a:moveTo>
                <a:cubicBezTo>
                  <a:pt x="216" y="668"/>
                  <a:pt x="184" y="680"/>
                  <a:pt x="152" y="656"/>
                </a:cubicBezTo>
                <a:cubicBezTo>
                  <a:pt x="120" y="632"/>
                  <a:pt x="80" y="584"/>
                  <a:pt x="56" y="512"/>
                </a:cubicBezTo>
                <a:cubicBezTo>
                  <a:pt x="32" y="440"/>
                  <a:pt x="0" y="304"/>
                  <a:pt x="8" y="224"/>
                </a:cubicBezTo>
                <a:cubicBezTo>
                  <a:pt x="16" y="144"/>
                  <a:pt x="72" y="64"/>
                  <a:pt x="104" y="32"/>
                </a:cubicBezTo>
                <a:cubicBezTo>
                  <a:pt x="136" y="0"/>
                  <a:pt x="168" y="16"/>
                  <a:pt x="200" y="32"/>
                </a:cubicBezTo>
              </a:path>
            </a:pathLst>
          </a:custGeom>
          <a:noFill/>
          <a:ln w="635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286" name="Line 23"/>
          <p:cNvSpPr>
            <a:spLocks noChangeShapeType="1"/>
          </p:cNvSpPr>
          <p:nvPr/>
        </p:nvSpPr>
        <p:spPr bwMode="auto">
          <a:xfrm rot="13918287">
            <a:off x="4381499" y="3848099"/>
            <a:ext cx="0" cy="228600"/>
          </a:xfrm>
          <a:prstGeom prst="line">
            <a:avLst/>
          </a:prstGeom>
          <a:noFill/>
          <a:ln w="76200">
            <a:solidFill>
              <a:srgbClr val="FF0000"/>
            </a:solidFill>
            <a:round/>
            <a:headEnd/>
            <a:tailEnd type="stealth" w="lg" len="lg"/>
          </a:ln>
          <a:extLst>
            <a:ext uri="{909E8E84-426E-40DD-AFC4-6F175D3DCCD1}">
              <a14:hiddenFill xmlns:a14="http://schemas.microsoft.com/office/drawing/2010/main">
                <a:noFill/>
              </a14:hiddenFill>
            </a:ext>
          </a:extLst>
        </p:spPr>
        <p:txBody>
          <a:bodyPr/>
          <a:lstStyle/>
          <a:p>
            <a:endParaRPr lang="en-GB"/>
          </a:p>
        </p:txBody>
      </p:sp>
      <p:sp>
        <p:nvSpPr>
          <p:cNvPr id="11287" name="Oval 24"/>
          <p:cNvSpPr>
            <a:spLocks noChangeArrowheads="1"/>
          </p:cNvSpPr>
          <p:nvPr/>
        </p:nvSpPr>
        <p:spPr bwMode="auto">
          <a:xfrm>
            <a:off x="7162799" y="3886199"/>
            <a:ext cx="304800" cy="457200"/>
          </a:xfrm>
          <a:prstGeom prst="ellipse">
            <a:avLst/>
          </a:prstGeom>
          <a:solidFill>
            <a:srgbClr val="FF3399"/>
          </a:solidFill>
          <a:ln w="31750">
            <a:solidFill>
              <a:srgbClr val="000000"/>
            </a:solidFill>
            <a:round/>
            <a:headEnd/>
            <a:tailEnd/>
          </a:ln>
        </p:spPr>
        <p:txBody>
          <a:bodyPr wrap="none" anchor="ct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endParaRPr lang="en-US" altLang="en-US" sz="1800">
              <a:latin typeface="Tahoma" panose="020B0604030504040204" pitchFamily="34" charset="0"/>
            </a:endParaRPr>
          </a:p>
        </p:txBody>
      </p:sp>
      <p:sp>
        <p:nvSpPr>
          <p:cNvPr id="11288" name="Line 25"/>
          <p:cNvSpPr>
            <a:spLocks noChangeShapeType="1"/>
          </p:cNvSpPr>
          <p:nvPr/>
        </p:nvSpPr>
        <p:spPr bwMode="auto">
          <a:xfrm>
            <a:off x="6934199" y="4114799"/>
            <a:ext cx="609600" cy="0"/>
          </a:xfrm>
          <a:prstGeom prst="line">
            <a:avLst/>
          </a:prstGeom>
          <a:noFill/>
          <a:ln w="38100">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endParaRPr lang="en-GB"/>
          </a:p>
        </p:txBody>
      </p:sp>
      <p:sp>
        <p:nvSpPr>
          <p:cNvPr id="11289" name="Oval 30"/>
          <p:cNvSpPr>
            <a:spLocks noChangeArrowheads="1"/>
          </p:cNvSpPr>
          <p:nvPr/>
        </p:nvSpPr>
        <p:spPr bwMode="auto">
          <a:xfrm>
            <a:off x="5410199" y="4724399"/>
            <a:ext cx="304800" cy="381000"/>
          </a:xfrm>
          <a:prstGeom prst="ellipse">
            <a:avLst/>
          </a:prstGeom>
          <a:solidFill>
            <a:srgbClr val="000066"/>
          </a:solidFill>
          <a:ln w="9525">
            <a:solidFill>
              <a:srgbClr val="000000"/>
            </a:solidFill>
            <a:round/>
            <a:headEnd/>
            <a:tailEnd/>
          </a:ln>
        </p:spPr>
        <p:txBody>
          <a:bodyPr wrap="none" anchor="ct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endParaRPr lang="en-US" altLang="en-US" sz="1800">
              <a:latin typeface="Tahoma" panose="020B0604030504040204" pitchFamily="34" charset="0"/>
            </a:endParaRPr>
          </a:p>
        </p:txBody>
      </p:sp>
      <p:sp>
        <p:nvSpPr>
          <p:cNvPr id="11290" name="Text Box 31"/>
          <p:cNvSpPr txBox="1">
            <a:spLocks noChangeArrowheads="1"/>
          </p:cNvSpPr>
          <p:nvPr/>
        </p:nvSpPr>
        <p:spPr bwMode="auto">
          <a:xfrm>
            <a:off x="7162798" y="3505199"/>
            <a:ext cx="3429001" cy="400110"/>
          </a:xfrm>
          <a:prstGeom prst="rect">
            <a:avLst/>
          </a:prstGeom>
          <a:solidFill>
            <a:srgbClr val="FF3399"/>
          </a:solidFill>
          <a:ln w="12700">
            <a:solidFill>
              <a:srgbClr val="000000"/>
            </a:solidFill>
            <a:miter lim="800000"/>
            <a:headEnd/>
            <a:tailEnd/>
          </a:ln>
        </p:spPr>
        <p:txBody>
          <a:bodyPr wrap="square">
            <a:spAutoFit/>
          </a:bodyP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r>
              <a:rPr lang="en-US" altLang="en-US" sz="2000" dirty="0" smtClean="0">
                <a:solidFill>
                  <a:schemeClr val="bg1"/>
                </a:solidFill>
                <a:latin typeface="Tahoma" panose="020B0604030504040204" pitchFamily="34" charset="0"/>
              </a:rPr>
              <a:t>P</a:t>
            </a:r>
            <a:r>
              <a:rPr lang="sr-Latn-RS" altLang="en-US" sz="2000" dirty="0" smtClean="0">
                <a:solidFill>
                  <a:schemeClr val="bg1"/>
                </a:solidFill>
                <a:latin typeface="Tahoma" panose="020B0604030504040204" pitchFamily="34" charset="0"/>
              </a:rPr>
              <a:t>ulmonary vessel </a:t>
            </a:r>
            <a:r>
              <a:rPr lang="sl-SI" altLang="en-US" sz="2000" dirty="0" smtClean="0">
                <a:solidFill>
                  <a:schemeClr val="bg1"/>
                </a:solidFill>
                <a:latin typeface="Tahoma" panose="020B0604030504040204" pitchFamily="34" charset="0"/>
              </a:rPr>
              <a:t>(8,2 </a:t>
            </a:r>
            <a:r>
              <a:rPr lang="en-US" altLang="en-US" sz="2000" dirty="0">
                <a:solidFill>
                  <a:schemeClr val="bg1"/>
                </a:solidFill>
                <a:latin typeface="Arial Unicode MS" panose="020B0604020202020204" pitchFamily="34" charset="-128"/>
                <a:ea typeface="Arial Unicode MS" panose="020B0604020202020204" pitchFamily="34" charset="-128"/>
                <a:cs typeface="Arial Unicode MS" panose="020B0604020202020204" pitchFamily="34" charset="-128"/>
              </a:rPr>
              <a:t>µ</a:t>
            </a:r>
            <a:r>
              <a:rPr lang="sr-Cyrl-RS" altLang="en-US" sz="2000" dirty="0">
                <a:solidFill>
                  <a:schemeClr val="bg1"/>
                </a:solidFill>
                <a:latin typeface="Tahoma" panose="020B0604030504040204" pitchFamily="34" charset="0"/>
                <a:ea typeface="Arial Unicode MS" panose="020B0604020202020204" pitchFamily="34" charset="-128"/>
                <a:cs typeface="Arial Unicode MS" panose="020B0604020202020204" pitchFamily="34" charset="-128"/>
              </a:rPr>
              <a:t>м</a:t>
            </a:r>
            <a:r>
              <a:rPr lang="sl-SI" altLang="en-US" sz="2000" dirty="0">
                <a:solidFill>
                  <a:schemeClr val="bg1"/>
                </a:solidFill>
                <a:latin typeface="Tahoma" panose="020B0604030504040204" pitchFamily="34" charset="0"/>
                <a:ea typeface="Arial Unicode MS" panose="020B0604020202020204" pitchFamily="34" charset="-128"/>
                <a:cs typeface="Arial Unicode MS" panose="020B0604020202020204" pitchFamily="34" charset="-128"/>
              </a:rPr>
              <a:t>)</a:t>
            </a:r>
            <a:endParaRPr lang="en-US" altLang="en-US" sz="2000" dirty="0">
              <a:solidFill>
                <a:schemeClr val="bg1"/>
              </a:solidFill>
              <a:latin typeface="Tahoma" panose="020B0604030504040204" pitchFamily="34" charset="0"/>
              <a:ea typeface="Arial Unicode MS" panose="020B0604020202020204" pitchFamily="34" charset="-128"/>
              <a:cs typeface="Arial Unicode MS" panose="020B0604020202020204" pitchFamily="34" charset="-128"/>
            </a:endParaRPr>
          </a:p>
        </p:txBody>
      </p:sp>
      <p:sp>
        <p:nvSpPr>
          <p:cNvPr id="11291" name="Oval 32"/>
          <p:cNvSpPr>
            <a:spLocks noChangeArrowheads="1"/>
          </p:cNvSpPr>
          <p:nvPr/>
        </p:nvSpPr>
        <p:spPr bwMode="auto">
          <a:xfrm>
            <a:off x="4876799" y="4495799"/>
            <a:ext cx="304800" cy="457200"/>
          </a:xfrm>
          <a:prstGeom prst="ellipse">
            <a:avLst/>
          </a:prstGeom>
          <a:solidFill>
            <a:srgbClr val="000066"/>
          </a:solidFill>
          <a:ln w="9525">
            <a:solidFill>
              <a:srgbClr val="000000"/>
            </a:solidFill>
            <a:round/>
            <a:headEnd/>
            <a:tailEnd/>
          </a:ln>
        </p:spPr>
        <p:txBody>
          <a:bodyPr wrap="none" anchor="ct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endParaRPr lang="en-US" altLang="en-US" sz="1800">
              <a:latin typeface="Tahoma" panose="020B0604030504040204" pitchFamily="34" charset="0"/>
            </a:endParaRPr>
          </a:p>
        </p:txBody>
      </p:sp>
      <p:sp>
        <p:nvSpPr>
          <p:cNvPr id="29" name="Rectangle 2"/>
          <p:cNvSpPr txBox="1">
            <a:spLocks noChangeArrowheads="1"/>
          </p:cNvSpPr>
          <p:nvPr/>
        </p:nvSpPr>
        <p:spPr>
          <a:xfrm>
            <a:off x="2133600" y="381000"/>
            <a:ext cx="7793037" cy="1143000"/>
          </a:xfrm>
          <a:prstGeom prst="rect">
            <a:avLst/>
          </a:prstGeom>
        </p:spPr>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zh-TW" sz="3200" b="1" i="0" u="none" strike="noStrike" kern="1200" cap="none" spc="0" normalizeH="0" baseline="0" noProof="0" smtClean="0">
                <a:ln>
                  <a:noFill/>
                </a:ln>
                <a:solidFill>
                  <a:schemeClr val="tx2"/>
                </a:solidFill>
                <a:effectLst/>
                <a:uLnTx/>
                <a:uFillTx/>
                <a:latin typeface="+mj-lt"/>
                <a:ea typeface="+mj-ea"/>
                <a:cs typeface="+mj-cs"/>
              </a:rPr>
              <a:t>Pulmonary imaging</a:t>
            </a:r>
            <a:endParaRPr kumimoji="0" lang="en-US" altLang="zh-TW" sz="3200" b="1" i="0" u="none" strike="noStrike" kern="1200" cap="none" spc="0" normalizeH="0" baseline="0" noProof="0" dirty="0">
              <a:ln>
                <a:noFill/>
              </a:ln>
              <a:solidFill>
                <a:schemeClr val="tx2"/>
              </a:solidFill>
              <a:effectLst/>
              <a:uLnTx/>
              <a:uFillTx/>
              <a:latin typeface="+mj-lt"/>
              <a:ea typeface="+mj-ea"/>
              <a:cs typeface="+mj-cs"/>
            </a:endParaRPr>
          </a:p>
        </p:txBody>
      </p:sp>
    </p:spTree>
  </p:cSld>
  <p:clrMapOvr>
    <a:masterClrMapping/>
  </p:clrMapOvr>
  <p:transition advTm="31983"/>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1746" name="Object 2"/>
          <p:cNvGraphicFramePr>
            <a:graphicFrameLocks noChangeAspect="1"/>
          </p:cNvGraphicFramePr>
          <p:nvPr>
            <p:extLst>
              <p:ext uri="{D42A27DB-BD31-4B8C-83A1-F6EECF244321}">
                <p14:modId xmlns:p14="http://schemas.microsoft.com/office/powerpoint/2010/main" val="1112136296"/>
              </p:ext>
            </p:extLst>
          </p:nvPr>
        </p:nvGraphicFramePr>
        <p:xfrm>
          <a:off x="3733800" y="2286000"/>
          <a:ext cx="5943600" cy="4047990"/>
        </p:xfrm>
        <a:graphic>
          <a:graphicData uri="http://schemas.openxmlformats.org/presentationml/2006/ole">
            <mc:AlternateContent xmlns:mc="http://schemas.openxmlformats.org/markup-compatibility/2006">
              <mc:Choice xmlns:v="urn:schemas-microsoft-com:vml" Requires="v">
                <p:oleObj spid="_x0000_s31768" name="Folie" r:id="rId3" imgW="5351040" imgH="4007520" progId="PowerPoint.Slide.8">
                  <p:embed/>
                </p:oleObj>
              </mc:Choice>
              <mc:Fallback>
                <p:oleObj name="Folie" r:id="rId3" imgW="5351040" imgH="4007520" progId="PowerPoint.Slide.8">
                  <p:embed/>
                  <p:pic>
                    <p:nvPicPr>
                      <p:cNvPr id="0" name="Picture 2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33800" y="2286000"/>
                        <a:ext cx="5943600" cy="404799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Rectangle 4"/>
          <p:cNvSpPr/>
          <p:nvPr/>
        </p:nvSpPr>
        <p:spPr>
          <a:xfrm>
            <a:off x="228600" y="304800"/>
            <a:ext cx="11544300" cy="2092881"/>
          </a:xfrm>
          <a:prstGeom prst="rect">
            <a:avLst/>
          </a:prstGeom>
        </p:spPr>
        <p:txBody>
          <a:bodyPr wrap="square">
            <a:spAutoFit/>
          </a:bodyPr>
          <a:lstStyle/>
          <a:p>
            <a:pPr marL="285750" indent="-285750" algn="just" eaLnBrk="1" hangingPunct="1">
              <a:spcBef>
                <a:spcPts val="0"/>
              </a:spcBef>
              <a:spcAft>
                <a:spcPts val="600"/>
              </a:spcAft>
              <a:buFont typeface="Arial" panose="020B0604020202020204" pitchFamily="34" charset="0"/>
              <a:buChar char="•"/>
            </a:pPr>
            <a:r>
              <a:rPr lang="en-US" sz="2000" dirty="0" smtClean="0"/>
              <a:t>Small cell carcinoma produces regional and distant metastases very early, and the chance of a radical cure is very small. Most often, no surgery is performed. </a:t>
            </a:r>
            <a:endParaRPr lang="sr-Latn-RS" sz="2000" dirty="0" smtClean="0"/>
          </a:p>
          <a:p>
            <a:pPr marL="285750" indent="-285750" algn="just" eaLnBrk="1" hangingPunct="1">
              <a:spcBef>
                <a:spcPts val="0"/>
              </a:spcBef>
              <a:spcAft>
                <a:spcPts val="600"/>
              </a:spcAft>
              <a:buFont typeface="Arial" panose="020B0604020202020204" pitchFamily="34" charset="0"/>
              <a:buChar char="•"/>
            </a:pPr>
            <a:r>
              <a:rPr lang="en-US" sz="2000" dirty="0" smtClean="0"/>
              <a:t>Other histological types are less malignant and in less advanced cases, radical surgery and adjuvant chemotherapy and radiotherapy can be successful. </a:t>
            </a:r>
            <a:endParaRPr lang="sr-Latn-RS" sz="2000" dirty="0" smtClean="0"/>
          </a:p>
          <a:p>
            <a:pPr marL="285750" indent="-285750" algn="just" eaLnBrk="1" hangingPunct="1">
              <a:spcBef>
                <a:spcPts val="0"/>
              </a:spcBef>
              <a:spcAft>
                <a:spcPts val="600"/>
              </a:spcAft>
              <a:buFont typeface="Arial" panose="020B0604020202020204" pitchFamily="34" charset="0"/>
              <a:buChar char="•"/>
            </a:pPr>
            <a:r>
              <a:rPr lang="en-US" sz="2000" dirty="0" smtClean="0"/>
              <a:t>Reliable diagnostics are needed to clearly distinguish patients with good chances of recovery from those with poor ones.</a:t>
            </a:r>
            <a:endParaRPr lang="sr-Cyrl-RS" altLang="en-US" sz="2000" dirty="0"/>
          </a:p>
        </p:txBody>
      </p:sp>
    </p:spTree>
  </p:cSld>
  <p:clrMapOvr>
    <a:masterClrMapping/>
  </p:clrMapOvr>
  <p:transition spd="slow" advTm="18386"/>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1027"/>
          <p:cNvSpPr txBox="1">
            <a:spLocks noChangeArrowheads="1"/>
          </p:cNvSpPr>
          <p:nvPr/>
        </p:nvSpPr>
        <p:spPr bwMode="auto">
          <a:xfrm>
            <a:off x="1066800" y="1219200"/>
            <a:ext cx="10820400"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ts val="600"/>
              </a:spcBef>
              <a:buClr>
                <a:schemeClr val="accent1"/>
              </a:buClr>
              <a:buSzPct val="76000"/>
              <a:buFont typeface="Wingdings 3" panose="05040102010807070707" pitchFamily="18" charset="2"/>
              <a:buChar char=""/>
              <a:tabLst>
                <a:tab pos="4949825" algn="l"/>
              </a:tabLst>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tabLst>
                <a:tab pos="4949825" algn="l"/>
              </a:tabLst>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tabLst>
                <a:tab pos="4949825" algn="l"/>
              </a:tabLst>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tabLst>
                <a:tab pos="4949825" algn="l"/>
              </a:tabLst>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tabLst>
                <a:tab pos="4949825" algn="l"/>
              </a:tabLst>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tabLst>
                <a:tab pos="4949825" algn="l"/>
              </a:tabLst>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tabLst>
                <a:tab pos="4949825" algn="l"/>
              </a:tabLst>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tabLst>
                <a:tab pos="4949825" algn="l"/>
              </a:tabLst>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tabLst>
                <a:tab pos="4949825" algn="l"/>
              </a:tabLst>
              <a:defRPr sz="1600">
                <a:solidFill>
                  <a:schemeClr val="tx1"/>
                </a:solidFill>
                <a:latin typeface="Gill Sans MT" panose="020B0502020104020203" pitchFamily="34" charset="0"/>
              </a:defRPr>
            </a:lvl9pPr>
          </a:lstStyle>
          <a:p>
            <a:pPr eaLnBrk="1" hangingPunct="1">
              <a:lnSpc>
                <a:spcPct val="130000"/>
              </a:lnSpc>
              <a:spcBef>
                <a:spcPct val="0"/>
              </a:spcBef>
              <a:buClr>
                <a:schemeClr val="hlink"/>
              </a:buClr>
              <a:buSzPct val="70000"/>
              <a:buFont typeface="Wingdings" panose="05000000000000000000" pitchFamily="2" charset="2"/>
              <a:buChar char="n"/>
            </a:pPr>
            <a:r>
              <a:rPr lang="sr-Latn-CS" altLang="en-US" sz="2000" b="1" dirty="0" smtClean="0">
                <a:latin typeface="Arial" panose="020B0604020202020204" pitchFamily="34" charset="0"/>
              </a:rPr>
              <a:t>Glocose uptake</a:t>
            </a:r>
            <a:r>
              <a:rPr lang="sr-Latn-CS" altLang="en-US" sz="2000" b="1" dirty="0">
                <a:latin typeface="Arial" panose="020B0604020202020204" pitchFamily="34" charset="0"/>
              </a:rPr>
              <a:t>		</a:t>
            </a:r>
            <a:r>
              <a:rPr lang="en-US" altLang="en-US" sz="2000" b="1" dirty="0">
                <a:latin typeface="Arial" panose="020B0604020202020204" pitchFamily="34" charset="0"/>
              </a:rPr>
              <a:t>[</a:t>
            </a:r>
            <a:r>
              <a:rPr lang="en-US" altLang="en-US" sz="2000" b="1" baseline="30000" dirty="0" err="1">
                <a:latin typeface="Arial" panose="020B0604020202020204" pitchFamily="34" charset="0"/>
              </a:rPr>
              <a:t>18</a:t>
            </a:r>
            <a:r>
              <a:rPr lang="en-US" altLang="en-US" sz="2000" b="1" dirty="0" err="1">
                <a:latin typeface="Arial" panose="020B0604020202020204" pitchFamily="34" charset="0"/>
              </a:rPr>
              <a:t>F</a:t>
            </a:r>
            <a:r>
              <a:rPr lang="en-US" altLang="en-US" sz="2000" b="1" dirty="0">
                <a:latin typeface="Arial" panose="020B0604020202020204" pitchFamily="34" charset="0"/>
              </a:rPr>
              <a:t>]</a:t>
            </a:r>
            <a:r>
              <a:rPr lang="en-US" altLang="en-US" sz="2000" b="1" dirty="0" err="1">
                <a:latin typeface="Arial" panose="020B0604020202020204" pitchFamily="34" charset="0"/>
              </a:rPr>
              <a:t>FDG</a:t>
            </a:r>
            <a:r>
              <a:rPr lang="sr-Latn-RS" altLang="en-US" sz="2000" b="1" dirty="0">
                <a:latin typeface="Arial" panose="020B0604020202020204" pitchFamily="34" charset="0"/>
              </a:rPr>
              <a:t>		NSCLC</a:t>
            </a:r>
            <a:endParaRPr lang="en-US" altLang="en-US" sz="2000" b="1" dirty="0">
              <a:latin typeface="Arial" panose="020B0604020202020204" pitchFamily="34" charset="0"/>
            </a:endParaRPr>
          </a:p>
          <a:p>
            <a:pPr eaLnBrk="1" hangingPunct="1">
              <a:lnSpc>
                <a:spcPct val="130000"/>
              </a:lnSpc>
              <a:spcBef>
                <a:spcPct val="0"/>
              </a:spcBef>
              <a:buClr>
                <a:schemeClr val="hlink"/>
              </a:buClr>
              <a:buSzPct val="70000"/>
              <a:buFont typeface="Wingdings" panose="05000000000000000000" pitchFamily="2" charset="2"/>
              <a:buChar char="n"/>
            </a:pPr>
            <a:r>
              <a:rPr lang="sr-Latn-RS" altLang="en-US" sz="2000" b="1" dirty="0" smtClean="0">
                <a:latin typeface="Arial" panose="020B0604020202020204" pitchFamily="34" charset="0"/>
              </a:rPr>
              <a:t>NETs SSTR</a:t>
            </a:r>
            <a:r>
              <a:rPr lang="en-US" altLang="en-US" sz="2000" b="1" dirty="0">
                <a:latin typeface="Arial" panose="020B0604020202020204" pitchFamily="34" charset="0"/>
              </a:rPr>
              <a:t>	</a:t>
            </a:r>
            <a:r>
              <a:rPr lang="sr-Latn-CS" altLang="en-US" sz="2000" b="1" dirty="0">
                <a:latin typeface="Arial" panose="020B0604020202020204" pitchFamily="34" charset="0"/>
              </a:rPr>
              <a:t>	</a:t>
            </a:r>
            <a:r>
              <a:rPr lang="en-US" altLang="en-US" sz="2000" b="1" dirty="0">
                <a:latin typeface="Arial" panose="020B0604020202020204" pitchFamily="34" charset="0"/>
              </a:rPr>
              <a:t>[</a:t>
            </a:r>
            <a:r>
              <a:rPr lang="en-US" altLang="en-US" sz="2000" b="1" baseline="30000" dirty="0">
                <a:latin typeface="Arial" panose="020B0604020202020204" pitchFamily="34" charset="0"/>
              </a:rPr>
              <a:t>11</a:t>
            </a:r>
            <a:r>
              <a:rPr lang="sr-Latn-RS" altLang="en-US" sz="2000" b="1" baseline="30000" dirty="0">
                <a:latin typeface="Arial" panose="020B0604020202020204" pitchFamily="34" charset="0"/>
              </a:rPr>
              <a:t>1</a:t>
            </a:r>
            <a:r>
              <a:rPr lang="en-US" altLang="en-US" sz="2000" b="1" dirty="0">
                <a:latin typeface="Arial" panose="020B0604020202020204" pitchFamily="34" charset="0"/>
              </a:rPr>
              <a:t>In]</a:t>
            </a:r>
            <a:r>
              <a:rPr lang="en-US" altLang="en-US" sz="2000" b="1" dirty="0" err="1">
                <a:latin typeface="Arial" panose="020B0604020202020204" pitchFamily="34" charset="0"/>
              </a:rPr>
              <a:t>Octreotate</a:t>
            </a:r>
            <a:r>
              <a:rPr lang="en-US" altLang="en-US" sz="2000" b="1" dirty="0">
                <a:latin typeface="Arial" panose="020B0604020202020204" pitchFamily="34" charset="0"/>
              </a:rPr>
              <a:t>            </a:t>
            </a:r>
            <a:r>
              <a:rPr lang="sr-Latn-RS" altLang="en-US" sz="2000" b="1" dirty="0">
                <a:latin typeface="Arial" panose="020B0604020202020204" pitchFamily="34" charset="0"/>
              </a:rPr>
              <a:t>SCLC</a:t>
            </a:r>
            <a:r>
              <a:rPr lang="en-US" altLang="en-US" sz="2000" b="1" dirty="0">
                <a:latin typeface="Arial" panose="020B0604020202020204" pitchFamily="34" charset="0"/>
              </a:rPr>
              <a:t>                                                              </a:t>
            </a:r>
            <a:r>
              <a:rPr lang="sr-Latn-CS" altLang="en-US" sz="2000" b="1" dirty="0">
                <a:latin typeface="Arial" panose="020B0604020202020204" pitchFamily="34" charset="0"/>
              </a:rPr>
              <a:t>		</a:t>
            </a:r>
            <a:r>
              <a:rPr lang="en-US" altLang="en-US" sz="2000" b="1" dirty="0">
                <a:latin typeface="Arial" panose="020B0604020202020204" pitchFamily="34" charset="0"/>
              </a:rPr>
              <a:t>[</a:t>
            </a:r>
            <a:r>
              <a:rPr lang="en-US" altLang="en-US" sz="2000" b="1" baseline="30000" dirty="0" err="1">
                <a:latin typeface="Arial" panose="020B0604020202020204" pitchFamily="34" charset="0"/>
              </a:rPr>
              <a:t>68</a:t>
            </a:r>
            <a:r>
              <a:rPr lang="en-US" altLang="en-US" sz="2000" b="1" dirty="0" err="1">
                <a:latin typeface="Arial" panose="020B0604020202020204" pitchFamily="34" charset="0"/>
              </a:rPr>
              <a:t>Ga</a:t>
            </a:r>
            <a:r>
              <a:rPr lang="en-US" altLang="en-US" sz="2000" b="1" dirty="0">
                <a:latin typeface="Arial" panose="020B0604020202020204" pitchFamily="34" charset="0"/>
              </a:rPr>
              <a:t>] </a:t>
            </a:r>
            <a:r>
              <a:rPr lang="en-US" altLang="en-US" sz="2000" b="1" dirty="0" err="1">
                <a:latin typeface="Arial" panose="020B0604020202020204" pitchFamily="34" charset="0"/>
              </a:rPr>
              <a:t>DOTATOC</a:t>
            </a:r>
            <a:endParaRPr lang="sr-Latn-RS" altLang="en-US" sz="2000" b="1" dirty="0">
              <a:latin typeface="Arial" panose="020B0604020202020204" pitchFamily="34" charset="0"/>
            </a:endParaRPr>
          </a:p>
          <a:p>
            <a:pPr eaLnBrk="1" hangingPunct="1">
              <a:lnSpc>
                <a:spcPct val="130000"/>
              </a:lnSpc>
              <a:spcBef>
                <a:spcPct val="0"/>
              </a:spcBef>
              <a:buClr>
                <a:schemeClr val="hlink"/>
              </a:buClr>
              <a:buSzPct val="70000"/>
              <a:buFont typeface="Wingdings" panose="05000000000000000000" pitchFamily="2" charset="2"/>
              <a:buChar char="n"/>
            </a:pPr>
            <a:endParaRPr lang="en-US" altLang="en-US" sz="2000" b="1" dirty="0">
              <a:latin typeface="Arial" panose="020B0604020202020204" pitchFamily="34" charset="0"/>
            </a:endParaRPr>
          </a:p>
          <a:p>
            <a:pPr eaLnBrk="1" hangingPunct="1">
              <a:lnSpc>
                <a:spcPct val="130000"/>
              </a:lnSpc>
              <a:spcBef>
                <a:spcPct val="0"/>
              </a:spcBef>
              <a:buClr>
                <a:schemeClr val="hlink"/>
              </a:buClr>
              <a:buSzPct val="70000"/>
              <a:buFont typeface="Wingdings" panose="05000000000000000000" pitchFamily="2" charset="2"/>
              <a:buChar char="n"/>
            </a:pPr>
            <a:r>
              <a:rPr lang="sr-Latn-CS" altLang="en-US" sz="2000" dirty="0" smtClean="0">
                <a:latin typeface="Arial" panose="020B0604020202020204" pitchFamily="34" charset="0"/>
              </a:rPr>
              <a:t>Protein syntesis</a:t>
            </a:r>
            <a:r>
              <a:rPr lang="sr-Latn-CS" altLang="en-US" sz="2000" dirty="0">
                <a:latin typeface="Arial" panose="020B0604020202020204" pitchFamily="34" charset="0"/>
              </a:rPr>
              <a:t>		</a:t>
            </a:r>
            <a:r>
              <a:rPr lang="en-US" altLang="en-US" sz="2000" dirty="0">
                <a:latin typeface="Arial" panose="020B0604020202020204" pitchFamily="34" charset="0"/>
              </a:rPr>
              <a:t>[</a:t>
            </a:r>
            <a:r>
              <a:rPr lang="en-US" altLang="en-US" sz="2000" baseline="30000" dirty="0" err="1">
                <a:latin typeface="Arial" panose="020B0604020202020204" pitchFamily="34" charset="0"/>
              </a:rPr>
              <a:t>11</a:t>
            </a:r>
            <a:r>
              <a:rPr lang="en-US" altLang="en-US" sz="2000" dirty="0" err="1">
                <a:latin typeface="Arial" panose="020B0604020202020204" pitchFamily="34" charset="0"/>
              </a:rPr>
              <a:t>C</a:t>
            </a:r>
            <a:r>
              <a:rPr lang="en-US" altLang="en-US" sz="2000" dirty="0">
                <a:latin typeface="Arial" panose="020B0604020202020204" pitchFamily="34" charset="0"/>
              </a:rPr>
              <a:t>]</a:t>
            </a:r>
            <a:r>
              <a:rPr lang="en-US" altLang="en-US" sz="2000" dirty="0" err="1">
                <a:latin typeface="Arial" panose="020B0604020202020204" pitchFamily="34" charset="0"/>
              </a:rPr>
              <a:t>methionine</a:t>
            </a:r>
            <a:r>
              <a:rPr lang="en-US" altLang="en-US" sz="2000" dirty="0">
                <a:latin typeface="Arial" panose="020B0604020202020204" pitchFamily="34" charset="0"/>
              </a:rPr>
              <a:t>                              </a:t>
            </a:r>
          </a:p>
          <a:p>
            <a:pPr eaLnBrk="1" hangingPunct="1">
              <a:lnSpc>
                <a:spcPct val="130000"/>
              </a:lnSpc>
              <a:spcBef>
                <a:spcPct val="0"/>
              </a:spcBef>
              <a:buClr>
                <a:schemeClr val="hlink"/>
              </a:buClr>
              <a:buSzPct val="70000"/>
              <a:buFont typeface="Wingdings" panose="05000000000000000000" pitchFamily="2" charset="2"/>
              <a:buChar char="n"/>
            </a:pPr>
            <a:r>
              <a:rPr lang="sr-Latn-CS" altLang="en-US" sz="2000" dirty="0" smtClean="0">
                <a:latin typeface="Arial" panose="020B0604020202020204" pitchFamily="34" charset="0"/>
              </a:rPr>
              <a:t>Phospholypids syntesis</a:t>
            </a:r>
            <a:r>
              <a:rPr lang="sr-Latn-CS" altLang="en-US" sz="2000" dirty="0">
                <a:latin typeface="Arial" panose="020B0604020202020204" pitchFamily="34" charset="0"/>
              </a:rPr>
              <a:t>		</a:t>
            </a:r>
            <a:r>
              <a:rPr lang="en-US" altLang="en-US" sz="2000" dirty="0">
                <a:latin typeface="Arial" panose="020B0604020202020204" pitchFamily="34" charset="0"/>
              </a:rPr>
              <a:t>[</a:t>
            </a:r>
            <a:r>
              <a:rPr lang="en-US" altLang="en-US" sz="2000" baseline="30000" dirty="0" err="1">
                <a:latin typeface="Arial" panose="020B0604020202020204" pitchFamily="34" charset="0"/>
              </a:rPr>
              <a:t>11</a:t>
            </a:r>
            <a:r>
              <a:rPr lang="en-US" altLang="en-US" sz="2000" dirty="0" err="1">
                <a:latin typeface="Arial" panose="020B0604020202020204" pitchFamily="34" charset="0"/>
              </a:rPr>
              <a:t>C</a:t>
            </a:r>
            <a:r>
              <a:rPr lang="en-US" altLang="en-US" sz="2000" dirty="0">
                <a:latin typeface="Arial" panose="020B0604020202020204" pitchFamily="34" charset="0"/>
              </a:rPr>
              <a:t>]</a:t>
            </a:r>
            <a:r>
              <a:rPr lang="en-US" altLang="en-US" sz="2000" dirty="0" err="1">
                <a:latin typeface="Arial" panose="020B0604020202020204" pitchFamily="34" charset="0"/>
              </a:rPr>
              <a:t>Choline</a:t>
            </a:r>
            <a:r>
              <a:rPr lang="en-US" altLang="en-US" sz="2000" dirty="0">
                <a:latin typeface="Arial" panose="020B0604020202020204" pitchFamily="34" charset="0"/>
              </a:rPr>
              <a:t>	</a:t>
            </a:r>
          </a:p>
          <a:p>
            <a:pPr eaLnBrk="1" hangingPunct="1">
              <a:lnSpc>
                <a:spcPct val="130000"/>
              </a:lnSpc>
              <a:spcBef>
                <a:spcPct val="0"/>
              </a:spcBef>
              <a:buClr>
                <a:schemeClr val="hlink"/>
              </a:buClr>
              <a:buSzPct val="70000"/>
              <a:buFont typeface="Wingdings" panose="05000000000000000000" pitchFamily="2" charset="2"/>
              <a:buChar char="n"/>
            </a:pPr>
            <a:r>
              <a:rPr lang="sr-Latn-CS" altLang="en-US" sz="2000" dirty="0" smtClean="0">
                <a:latin typeface="Arial" panose="020B0604020202020204" pitchFamily="34" charset="0"/>
              </a:rPr>
              <a:t>Cell proliferation</a:t>
            </a:r>
            <a:r>
              <a:rPr lang="en-US" altLang="en-US" sz="2000" dirty="0">
                <a:latin typeface="Arial" panose="020B0604020202020204" pitchFamily="34" charset="0"/>
              </a:rPr>
              <a:t>	</a:t>
            </a:r>
            <a:r>
              <a:rPr lang="sr-Latn-CS" altLang="en-US" sz="2000" dirty="0">
                <a:latin typeface="Arial" panose="020B0604020202020204" pitchFamily="34" charset="0"/>
              </a:rPr>
              <a:t>	</a:t>
            </a:r>
            <a:r>
              <a:rPr lang="en-US" altLang="en-US" sz="2000" dirty="0">
                <a:latin typeface="Arial" panose="020B0604020202020204" pitchFamily="34" charset="0"/>
              </a:rPr>
              <a:t>[</a:t>
            </a:r>
            <a:r>
              <a:rPr lang="en-US" altLang="en-US" sz="2000" baseline="30000" dirty="0" err="1">
                <a:latin typeface="Arial" panose="020B0604020202020204" pitchFamily="34" charset="0"/>
              </a:rPr>
              <a:t>18</a:t>
            </a:r>
            <a:r>
              <a:rPr lang="en-US" altLang="en-US" sz="2000" dirty="0" err="1">
                <a:latin typeface="Arial" panose="020B0604020202020204" pitchFamily="34" charset="0"/>
              </a:rPr>
              <a:t>F</a:t>
            </a:r>
            <a:r>
              <a:rPr lang="en-US" altLang="en-US" sz="2000" dirty="0">
                <a:latin typeface="Arial" panose="020B0604020202020204" pitchFamily="34" charset="0"/>
              </a:rPr>
              <a:t>]FLT</a:t>
            </a:r>
          </a:p>
          <a:p>
            <a:pPr eaLnBrk="1" hangingPunct="1">
              <a:lnSpc>
                <a:spcPct val="130000"/>
              </a:lnSpc>
              <a:spcBef>
                <a:spcPct val="0"/>
              </a:spcBef>
              <a:buClr>
                <a:schemeClr val="hlink"/>
              </a:buClr>
              <a:buSzPct val="70000"/>
              <a:buFont typeface="Wingdings" panose="05000000000000000000" pitchFamily="2" charset="2"/>
              <a:buChar char="n"/>
            </a:pPr>
            <a:r>
              <a:rPr lang="sr-Latn-CS" altLang="en-US" sz="2000" dirty="0" smtClean="0">
                <a:latin typeface="Arial" panose="020B0604020202020204" pitchFamily="34" charset="0"/>
              </a:rPr>
              <a:t>Cell hypoxia</a:t>
            </a:r>
            <a:r>
              <a:rPr lang="en-US" altLang="en-US" sz="2000" dirty="0">
                <a:latin typeface="Arial" panose="020B0604020202020204" pitchFamily="34" charset="0"/>
              </a:rPr>
              <a:t>	</a:t>
            </a:r>
            <a:r>
              <a:rPr lang="sr-Latn-CS" altLang="en-US" sz="2000" dirty="0">
                <a:latin typeface="Arial" panose="020B0604020202020204" pitchFamily="34" charset="0"/>
              </a:rPr>
              <a:t>	</a:t>
            </a:r>
            <a:r>
              <a:rPr lang="en-US" altLang="en-US" sz="2000" dirty="0">
                <a:latin typeface="Arial" panose="020B0604020202020204" pitchFamily="34" charset="0"/>
              </a:rPr>
              <a:t>[</a:t>
            </a:r>
            <a:r>
              <a:rPr lang="en-US" altLang="en-US" sz="2000" baseline="30000" dirty="0" err="1">
                <a:latin typeface="Arial" panose="020B0604020202020204" pitchFamily="34" charset="0"/>
              </a:rPr>
              <a:t>18</a:t>
            </a:r>
            <a:r>
              <a:rPr lang="en-US" altLang="en-US" sz="2000" dirty="0" err="1">
                <a:latin typeface="Arial" panose="020B0604020202020204" pitchFamily="34" charset="0"/>
              </a:rPr>
              <a:t>F</a:t>
            </a:r>
            <a:r>
              <a:rPr lang="en-US" altLang="en-US" sz="2000" dirty="0">
                <a:latin typeface="Arial" panose="020B0604020202020204" pitchFamily="34" charset="0"/>
              </a:rPr>
              <a:t>]</a:t>
            </a:r>
            <a:r>
              <a:rPr lang="en-US" altLang="en-US" sz="2000" dirty="0" err="1">
                <a:latin typeface="Arial" panose="020B0604020202020204" pitchFamily="34" charset="0"/>
              </a:rPr>
              <a:t>FMISO</a:t>
            </a:r>
            <a:r>
              <a:rPr lang="en-US" altLang="en-US" sz="2000" dirty="0">
                <a:latin typeface="Arial" panose="020B0604020202020204" pitchFamily="34" charset="0"/>
              </a:rPr>
              <a:t> </a:t>
            </a:r>
          </a:p>
          <a:p>
            <a:pPr eaLnBrk="1" hangingPunct="1">
              <a:lnSpc>
                <a:spcPct val="130000"/>
              </a:lnSpc>
              <a:spcBef>
                <a:spcPct val="0"/>
              </a:spcBef>
              <a:buClr>
                <a:schemeClr val="hlink"/>
              </a:buClr>
              <a:buSzPct val="70000"/>
              <a:buFontTx/>
              <a:buNone/>
            </a:pPr>
            <a:r>
              <a:rPr lang="en-US" altLang="en-US" sz="2000" dirty="0">
                <a:latin typeface="Arial" panose="020B0604020202020204" pitchFamily="34" charset="0"/>
              </a:rPr>
              <a:t>                                                                               [</a:t>
            </a:r>
            <a:r>
              <a:rPr lang="en-US" altLang="en-US" sz="2000" baseline="30000" dirty="0" err="1">
                <a:latin typeface="Arial" panose="020B0604020202020204" pitchFamily="34" charset="0"/>
              </a:rPr>
              <a:t>18</a:t>
            </a:r>
            <a:r>
              <a:rPr lang="en-US" altLang="en-US" sz="2000" dirty="0" err="1">
                <a:latin typeface="Arial" panose="020B0604020202020204" pitchFamily="34" charset="0"/>
              </a:rPr>
              <a:t>F</a:t>
            </a:r>
            <a:r>
              <a:rPr lang="en-US" altLang="en-US" sz="2000" dirty="0">
                <a:latin typeface="Arial" panose="020B0604020202020204" pitchFamily="34" charset="0"/>
              </a:rPr>
              <a:t>]</a:t>
            </a:r>
            <a:r>
              <a:rPr lang="en-US" altLang="en-US" sz="2000" dirty="0" err="1">
                <a:latin typeface="Arial" panose="020B0604020202020204" pitchFamily="34" charset="0"/>
              </a:rPr>
              <a:t>FAZA</a:t>
            </a:r>
            <a:r>
              <a:rPr lang="en-US" altLang="en-US" sz="2000" dirty="0">
                <a:latin typeface="Arial" panose="020B0604020202020204" pitchFamily="34" charset="0"/>
              </a:rPr>
              <a:t> 	</a:t>
            </a:r>
          </a:p>
          <a:p>
            <a:pPr eaLnBrk="1" hangingPunct="1">
              <a:lnSpc>
                <a:spcPct val="130000"/>
              </a:lnSpc>
              <a:spcBef>
                <a:spcPct val="0"/>
              </a:spcBef>
              <a:buClr>
                <a:schemeClr val="hlink"/>
              </a:buClr>
              <a:buSzPct val="70000"/>
              <a:buFontTx/>
              <a:buNone/>
            </a:pPr>
            <a:r>
              <a:rPr lang="en-US" altLang="en-US" sz="2000" dirty="0">
                <a:latin typeface="Arial" panose="020B0604020202020204" pitchFamily="34" charset="0"/>
              </a:rPr>
              <a:t>		</a:t>
            </a:r>
            <a:r>
              <a:rPr lang="sr-Latn-CS" altLang="en-US" sz="2000" dirty="0">
                <a:latin typeface="Arial" panose="020B0604020202020204" pitchFamily="34" charset="0"/>
              </a:rPr>
              <a:t>	</a:t>
            </a:r>
            <a:r>
              <a:rPr lang="en-US" altLang="en-US" sz="2000" dirty="0">
                <a:latin typeface="Arial" panose="020B0604020202020204" pitchFamily="34" charset="0"/>
              </a:rPr>
              <a:t>[</a:t>
            </a:r>
            <a:r>
              <a:rPr lang="en-US" altLang="en-US" sz="2000" baseline="30000" dirty="0" err="1">
                <a:latin typeface="Arial" panose="020B0604020202020204" pitchFamily="34" charset="0"/>
              </a:rPr>
              <a:t>64</a:t>
            </a:r>
            <a:r>
              <a:rPr lang="en-US" altLang="en-US" sz="2000" dirty="0" err="1">
                <a:latin typeface="Arial" panose="020B0604020202020204" pitchFamily="34" charset="0"/>
              </a:rPr>
              <a:t>Cu</a:t>
            </a:r>
            <a:r>
              <a:rPr lang="en-US" altLang="en-US" sz="2000" dirty="0">
                <a:latin typeface="Arial" panose="020B0604020202020204" pitchFamily="34" charset="0"/>
              </a:rPr>
              <a:t>]</a:t>
            </a:r>
            <a:r>
              <a:rPr lang="en-US" altLang="en-US" sz="2000" dirty="0" err="1">
                <a:latin typeface="Arial" panose="020B0604020202020204" pitchFamily="34" charset="0"/>
              </a:rPr>
              <a:t>ATSM</a:t>
            </a:r>
            <a:r>
              <a:rPr lang="en-US" altLang="en-US" sz="2000" dirty="0">
                <a:latin typeface="Arial" panose="020B0604020202020204" pitchFamily="34" charset="0"/>
              </a:rPr>
              <a:t>	</a:t>
            </a:r>
          </a:p>
          <a:p>
            <a:pPr eaLnBrk="1" hangingPunct="1">
              <a:lnSpc>
                <a:spcPct val="130000"/>
              </a:lnSpc>
              <a:spcBef>
                <a:spcPct val="0"/>
              </a:spcBef>
              <a:buClr>
                <a:schemeClr val="hlink"/>
              </a:buClr>
              <a:buSzPct val="70000"/>
              <a:buFont typeface="Wingdings" panose="05000000000000000000" pitchFamily="2" charset="2"/>
              <a:buChar char="n"/>
            </a:pPr>
            <a:r>
              <a:rPr lang="sr-Latn-RS" altLang="en-US" sz="2000" dirty="0" smtClean="0">
                <a:latin typeface="Arial" panose="020B0604020202020204" pitchFamily="34" charset="0"/>
              </a:rPr>
              <a:t>Apoptosis</a:t>
            </a:r>
            <a:r>
              <a:rPr lang="en-US" altLang="en-US" sz="2000" dirty="0">
                <a:latin typeface="Arial" panose="020B0604020202020204" pitchFamily="34" charset="0"/>
              </a:rPr>
              <a:t>	</a:t>
            </a:r>
            <a:r>
              <a:rPr lang="sr-Latn-CS" altLang="en-US" sz="2000" dirty="0">
                <a:latin typeface="Arial" panose="020B0604020202020204" pitchFamily="34" charset="0"/>
              </a:rPr>
              <a:t>	</a:t>
            </a:r>
            <a:r>
              <a:rPr lang="en-US" altLang="en-US" sz="2000" dirty="0">
                <a:latin typeface="Arial" panose="020B0604020202020204" pitchFamily="34" charset="0"/>
              </a:rPr>
              <a:t>[</a:t>
            </a:r>
            <a:r>
              <a:rPr lang="en-US" altLang="en-US" sz="2000" baseline="30000" dirty="0" err="1">
                <a:latin typeface="Arial" panose="020B0604020202020204" pitchFamily="34" charset="0"/>
              </a:rPr>
              <a:t>18</a:t>
            </a:r>
            <a:r>
              <a:rPr lang="en-US" altLang="en-US" sz="2000" dirty="0" err="1">
                <a:latin typeface="Arial" panose="020B0604020202020204" pitchFamily="34" charset="0"/>
              </a:rPr>
              <a:t>F</a:t>
            </a:r>
            <a:r>
              <a:rPr lang="en-US" altLang="en-US" sz="2000" dirty="0">
                <a:latin typeface="Arial" panose="020B0604020202020204" pitchFamily="34" charset="0"/>
              </a:rPr>
              <a:t>]</a:t>
            </a:r>
            <a:r>
              <a:rPr lang="en-US" altLang="en-US" sz="2000" dirty="0" err="1">
                <a:latin typeface="Arial" panose="020B0604020202020204" pitchFamily="34" charset="0"/>
              </a:rPr>
              <a:t>Annexin</a:t>
            </a:r>
            <a:r>
              <a:rPr lang="en-US" altLang="en-US" sz="2000" dirty="0">
                <a:latin typeface="Arial" panose="020B0604020202020204" pitchFamily="34" charset="0"/>
              </a:rPr>
              <a:t> V</a:t>
            </a:r>
          </a:p>
          <a:p>
            <a:pPr eaLnBrk="1" hangingPunct="1">
              <a:lnSpc>
                <a:spcPct val="130000"/>
              </a:lnSpc>
              <a:spcBef>
                <a:spcPct val="0"/>
              </a:spcBef>
              <a:buClr>
                <a:schemeClr val="hlink"/>
              </a:buClr>
              <a:buSzPct val="70000"/>
              <a:buFont typeface="Wingdings" panose="05000000000000000000" pitchFamily="2" charset="2"/>
              <a:buChar char="n"/>
            </a:pPr>
            <a:r>
              <a:rPr lang="sr-Latn-RS" altLang="en-US" sz="2000" dirty="0" smtClean="0">
                <a:latin typeface="Arial" panose="020B0604020202020204" pitchFamily="34" charset="0"/>
              </a:rPr>
              <a:t>Angiogenesis</a:t>
            </a:r>
            <a:r>
              <a:rPr lang="en-US" altLang="en-US" sz="2000" dirty="0">
                <a:latin typeface="Arial" panose="020B0604020202020204" pitchFamily="34" charset="0"/>
              </a:rPr>
              <a:t>	</a:t>
            </a:r>
            <a:r>
              <a:rPr lang="sr-Latn-CS" altLang="en-US" sz="2000" dirty="0">
                <a:latin typeface="Arial" panose="020B0604020202020204" pitchFamily="34" charset="0"/>
              </a:rPr>
              <a:t>	</a:t>
            </a:r>
            <a:r>
              <a:rPr lang="en-US" altLang="en-US" sz="2000" dirty="0">
                <a:latin typeface="Arial" panose="020B0604020202020204" pitchFamily="34" charset="0"/>
              </a:rPr>
              <a:t>[</a:t>
            </a:r>
            <a:r>
              <a:rPr lang="en-US" altLang="en-US" sz="2000" baseline="30000" dirty="0" err="1">
                <a:latin typeface="Arial" panose="020B0604020202020204" pitchFamily="34" charset="0"/>
              </a:rPr>
              <a:t>18</a:t>
            </a:r>
            <a:r>
              <a:rPr lang="en-US" altLang="en-US" sz="2000" dirty="0" err="1">
                <a:latin typeface="Arial" panose="020B0604020202020204" pitchFamily="34" charset="0"/>
              </a:rPr>
              <a:t>F</a:t>
            </a:r>
            <a:r>
              <a:rPr lang="en-US" altLang="en-US" sz="2000" dirty="0">
                <a:latin typeface="Arial" panose="020B0604020202020204" pitchFamily="34" charset="0"/>
              </a:rPr>
              <a:t>]</a:t>
            </a:r>
            <a:r>
              <a:rPr lang="en-US" altLang="en-US" sz="2000" dirty="0" err="1">
                <a:latin typeface="Arial" panose="020B0604020202020204" pitchFamily="34" charset="0"/>
              </a:rPr>
              <a:t>NGR</a:t>
            </a:r>
            <a:r>
              <a:rPr lang="en-US" altLang="en-US" sz="2000" dirty="0">
                <a:latin typeface="Arial" panose="020B0604020202020204" pitchFamily="34" charset="0"/>
              </a:rPr>
              <a:t>-peptide</a:t>
            </a:r>
            <a:endParaRPr lang="en-US" altLang="en-US" sz="2000" b="1" dirty="0">
              <a:latin typeface="Arial" panose="020B0604020202020204" pitchFamily="34" charset="0"/>
            </a:endParaRPr>
          </a:p>
        </p:txBody>
      </p:sp>
      <p:sp>
        <p:nvSpPr>
          <p:cNvPr id="32771" name="Title 1"/>
          <p:cNvSpPr txBox="1">
            <a:spLocks/>
          </p:cNvSpPr>
          <p:nvPr/>
        </p:nvSpPr>
        <p:spPr bwMode="auto">
          <a:xfrm>
            <a:off x="2208213" y="304800"/>
            <a:ext cx="7620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lgn="ctr" eaLnBrk="1" hangingPunct="1">
              <a:spcBef>
                <a:spcPct val="0"/>
              </a:spcBef>
              <a:buClrTx/>
              <a:buSzTx/>
              <a:buFontTx/>
              <a:buNone/>
            </a:pPr>
            <a:r>
              <a:rPr lang="sr-Latn-RS" altLang="en-US" sz="2800" b="1" dirty="0" smtClean="0">
                <a:latin typeface="Times New Roman" panose="02020603050405020304" pitchFamily="18" charset="0"/>
                <a:cs typeface="Times New Roman" panose="02020603050405020304" pitchFamily="18" charset="0"/>
              </a:rPr>
              <a:t>IMAGING LUNG CANCER</a:t>
            </a:r>
            <a:r>
              <a:rPr lang="sr-Cyrl-RS" altLang="en-US" sz="2800" b="1" dirty="0" smtClean="0">
                <a:latin typeface="Times New Roman" panose="02020603050405020304" pitchFamily="18" charset="0"/>
                <a:cs typeface="Times New Roman" panose="02020603050405020304" pitchFamily="18" charset="0"/>
              </a:rPr>
              <a:t>
</a:t>
            </a:r>
            <a:endParaRPr lang="en-US" altLang="en-US" sz="2800" b="1" dirty="0">
              <a:latin typeface="Times New Roman" panose="02020603050405020304" pitchFamily="18" charset="0"/>
              <a:cs typeface="Times New Roman" panose="02020603050405020304" pitchFamily="18" charset="0"/>
            </a:endParaRPr>
          </a:p>
        </p:txBody>
      </p:sp>
    </p:spTree>
  </p:cSld>
  <p:clrMapOvr>
    <a:masterClrMapping/>
  </p:clrMapOvr>
  <p:transition spd="slow" advTm="21404"/>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4" name="Picture 37"/>
          <p:cNvPicPr>
            <a:picLocks noChangeAspect="1" noChangeArrowheads="1"/>
          </p:cNvPicPr>
          <p:nvPr/>
        </p:nvPicPr>
        <p:blipFill>
          <a:blip r:embed="rId2" cstate="print"/>
          <a:srcRect/>
          <a:stretch>
            <a:fillRect/>
          </a:stretch>
        </p:blipFill>
        <p:spPr bwMode="auto">
          <a:xfrm>
            <a:off x="7696200" y="1295400"/>
            <a:ext cx="3887141" cy="4648200"/>
          </a:xfrm>
          <a:prstGeom prst="rect">
            <a:avLst/>
          </a:prstGeom>
          <a:noFill/>
          <a:ln w="12700">
            <a:solidFill>
              <a:schemeClr val="bg2"/>
            </a:solidFill>
            <a:miter lim="800000"/>
            <a:headEnd/>
            <a:tailEnd/>
          </a:ln>
        </p:spPr>
      </p:pic>
      <p:sp>
        <p:nvSpPr>
          <p:cNvPr id="10245" name="Text Box 38"/>
          <p:cNvSpPr txBox="1">
            <a:spLocks noChangeArrowheads="1"/>
          </p:cNvSpPr>
          <p:nvPr/>
        </p:nvSpPr>
        <p:spPr bwMode="auto">
          <a:xfrm>
            <a:off x="152400" y="1447800"/>
            <a:ext cx="7391400" cy="4204549"/>
          </a:xfrm>
          <a:prstGeom prst="rect">
            <a:avLst/>
          </a:prstGeom>
          <a:noFill/>
          <a:ln w="9525">
            <a:noFill/>
            <a:miter lim="800000"/>
            <a:headEnd/>
            <a:tailEnd/>
          </a:ln>
        </p:spPr>
        <p:txBody>
          <a:bodyPr wrap="square">
            <a:spAutoFit/>
          </a:bodyPr>
          <a:lstStyle/>
          <a:p>
            <a:pPr eaLnBrk="1" hangingPunct="1">
              <a:lnSpc>
                <a:spcPct val="190000"/>
              </a:lnSpc>
            </a:pPr>
            <a:r>
              <a:rPr lang="en-US" altLang="en-US" sz="2400" b="1" dirty="0" err="1">
                <a:solidFill>
                  <a:srgbClr val="002060"/>
                </a:solidFill>
                <a:latin typeface="Comic Sans MS" pitchFamily="66" charset="0"/>
              </a:rPr>
              <a:t>Fluorodeoxyglucose</a:t>
            </a:r>
            <a:r>
              <a:rPr lang="en-US" altLang="en-US" sz="2400" b="1" dirty="0">
                <a:solidFill>
                  <a:srgbClr val="002060"/>
                </a:solidFill>
                <a:latin typeface="Comic Sans MS" pitchFamily="66" charset="0"/>
              </a:rPr>
              <a:t> (FDG) is </a:t>
            </a:r>
            <a:r>
              <a:rPr lang="en-US" altLang="en-US" sz="2400" b="1" dirty="0" err="1">
                <a:solidFill>
                  <a:srgbClr val="002060"/>
                </a:solidFill>
                <a:latin typeface="Comic Sans MS" pitchFamily="66" charset="0"/>
              </a:rPr>
              <a:t>phosphorylated</a:t>
            </a:r>
            <a:r>
              <a:rPr lang="en-US" altLang="en-US" sz="2400" b="1" dirty="0">
                <a:solidFill>
                  <a:srgbClr val="002060"/>
                </a:solidFill>
                <a:latin typeface="Comic Sans MS" pitchFamily="66" charset="0"/>
              </a:rPr>
              <a:t> to FDG-6-PO4 by </a:t>
            </a:r>
            <a:r>
              <a:rPr lang="en-US" altLang="en-US" sz="2400" b="1" dirty="0" err="1">
                <a:solidFill>
                  <a:srgbClr val="002060"/>
                </a:solidFill>
                <a:latin typeface="Comic Sans MS" pitchFamily="66" charset="0"/>
              </a:rPr>
              <a:t>hexokinase</a:t>
            </a:r>
            <a:r>
              <a:rPr lang="en-US" altLang="en-US" sz="2400" b="1" dirty="0">
                <a:solidFill>
                  <a:srgbClr val="002060"/>
                </a:solidFill>
                <a:latin typeface="Comic Sans MS" pitchFamily="66" charset="0"/>
              </a:rPr>
              <a:t>. Since the activity of glucose-6-phosphatase is negligible, FDG-6-phosphate is essentially trapped in tumor cells</a:t>
            </a:r>
            <a:r>
              <a:rPr lang="en-US" altLang="en-US" sz="2400" b="1" dirty="0" smtClean="0">
                <a:solidFill>
                  <a:srgbClr val="002060"/>
                </a:solidFill>
                <a:latin typeface="Comic Sans MS" pitchFamily="66" charset="0"/>
              </a:rPr>
              <a:t>.</a:t>
            </a:r>
            <a:endParaRPr lang="en-US" altLang="en-US" sz="2400" b="1" dirty="0">
              <a:solidFill>
                <a:srgbClr val="002060"/>
              </a:solidFill>
              <a:latin typeface="Comic Sans MS" pitchFamily="66" charset="0"/>
            </a:endParaRPr>
          </a:p>
          <a:p>
            <a:pPr eaLnBrk="1" hangingPunct="1">
              <a:lnSpc>
                <a:spcPct val="190000"/>
              </a:lnSpc>
            </a:pPr>
            <a:r>
              <a:rPr lang="en-US" altLang="en-US" sz="2400" b="1" dirty="0">
                <a:solidFill>
                  <a:srgbClr val="002060"/>
                </a:solidFill>
                <a:latin typeface="Comic Sans MS" pitchFamily="66" charset="0"/>
              </a:rPr>
              <a:t>Unfortunately it is also trapped in activated macrophages.</a:t>
            </a:r>
          </a:p>
        </p:txBody>
      </p:sp>
      <p:sp>
        <p:nvSpPr>
          <p:cNvPr id="9" name="Rectangle 4"/>
          <p:cNvSpPr>
            <a:spLocks noChangeArrowheads="1"/>
          </p:cNvSpPr>
          <p:nvPr/>
        </p:nvSpPr>
        <p:spPr bwMode="auto">
          <a:xfrm>
            <a:off x="2827338" y="151647"/>
            <a:ext cx="2563522"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pPr eaLnBrk="1" hangingPunct="1">
              <a:lnSpc>
                <a:spcPct val="80000"/>
              </a:lnSpc>
            </a:pPr>
            <a:r>
              <a:rPr lang="en-US" altLang="en-US" sz="3600" baseline="30000" dirty="0" smtClean="0">
                <a:latin typeface="Arial" panose="020B0604020202020204" pitchFamily="34" charset="0"/>
                <a:ea typeface="Cambria" panose="02040503050406030204" pitchFamily="18" charset="0"/>
                <a:cs typeface="Arial" panose="020B0604020202020204" pitchFamily="34" charset="0"/>
              </a:rPr>
              <a:t>18</a:t>
            </a:r>
            <a:r>
              <a:rPr lang="en-US" altLang="en-US" sz="3600" dirty="0" smtClean="0">
                <a:latin typeface="Arial" panose="020B0604020202020204" pitchFamily="34" charset="0"/>
                <a:ea typeface="Cambria" panose="02040503050406030204" pitchFamily="18" charset="0"/>
                <a:cs typeface="Arial" panose="020B0604020202020204" pitchFamily="34" charset="0"/>
              </a:rPr>
              <a:t>F (</a:t>
            </a:r>
            <a:r>
              <a:rPr lang="en-US" altLang="en-US" sz="3600" baseline="30000" dirty="0">
                <a:latin typeface="Arial" panose="020B0604020202020204" pitchFamily="34" charset="0"/>
                <a:ea typeface="Cambria" panose="02040503050406030204" pitchFamily="18" charset="0"/>
                <a:cs typeface="Arial" panose="020B0604020202020204" pitchFamily="34" charset="0"/>
              </a:rPr>
              <a:t>18</a:t>
            </a:r>
            <a:r>
              <a:rPr lang="en-US" altLang="en-US" sz="3600" dirty="0">
                <a:latin typeface="Arial" panose="020B0604020202020204" pitchFamily="34" charset="0"/>
                <a:ea typeface="Cambria" panose="02040503050406030204" pitchFamily="18" charset="0"/>
                <a:cs typeface="Arial" panose="020B0604020202020204" pitchFamily="34" charset="0"/>
              </a:rPr>
              <a:t>FDG)</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Marcador de Posição do Número do Diapositivo 1"/>
          <p:cNvSpPr>
            <a:spLocks noGrp="1"/>
          </p:cNvSpPr>
          <p:nvPr>
            <p:ph type="sldNum" sz="quarter" idx="12"/>
          </p:nvPr>
        </p:nvSpPr>
        <p:spPr>
          <a:noFill/>
        </p:spPr>
        <p:txBody>
          <a:bodyPr/>
          <a:lstStyle/>
          <a:p>
            <a:fld id="{A5BE9A10-905B-4D54-A5BC-60805C7EEE79}" type="slidenum">
              <a:rPr lang="en-US" altLang="en-US"/>
              <a:pPr/>
              <a:t>33</a:t>
            </a:fld>
            <a:endParaRPr lang="en-US" altLang="en-US"/>
          </a:p>
        </p:txBody>
      </p:sp>
      <p:pic>
        <p:nvPicPr>
          <p:cNvPr id="23555" name="Imagem 6"/>
          <p:cNvPicPr>
            <a:picLocks noChangeAspect="1"/>
          </p:cNvPicPr>
          <p:nvPr/>
        </p:nvPicPr>
        <p:blipFill>
          <a:blip r:embed="rId2" cstate="print"/>
          <a:srcRect/>
          <a:stretch>
            <a:fillRect/>
          </a:stretch>
        </p:blipFill>
        <p:spPr bwMode="auto">
          <a:xfrm>
            <a:off x="9298282" y="6411913"/>
            <a:ext cx="1608667" cy="354012"/>
          </a:xfrm>
          <a:prstGeom prst="rect">
            <a:avLst/>
          </a:prstGeom>
          <a:noFill/>
          <a:ln w="9525">
            <a:noFill/>
            <a:miter lim="800000"/>
            <a:headEnd/>
            <a:tailEnd/>
          </a:ln>
        </p:spPr>
      </p:pic>
      <p:sp>
        <p:nvSpPr>
          <p:cNvPr id="23556" name="Text Box 9"/>
          <p:cNvSpPr txBox="1">
            <a:spLocks noChangeArrowheads="1"/>
          </p:cNvSpPr>
          <p:nvPr/>
        </p:nvSpPr>
        <p:spPr bwMode="auto">
          <a:xfrm>
            <a:off x="457200" y="1066800"/>
            <a:ext cx="11506200" cy="5078313"/>
          </a:xfrm>
          <a:prstGeom prst="rect">
            <a:avLst/>
          </a:prstGeom>
          <a:noFill/>
          <a:ln w="9525">
            <a:noFill/>
            <a:miter lim="800000"/>
            <a:headEnd/>
            <a:tailEnd/>
          </a:ln>
        </p:spPr>
        <p:txBody>
          <a:bodyPr wrap="square">
            <a:spAutoFit/>
          </a:bodyPr>
          <a:lstStyle/>
          <a:p>
            <a:pPr marL="457200" indent="-457200">
              <a:lnSpc>
                <a:spcPct val="150000"/>
              </a:lnSpc>
              <a:buClr>
                <a:schemeClr val="tx1"/>
              </a:buClr>
              <a:buFontTx/>
              <a:buAutoNum type="arabicPeriod"/>
            </a:pPr>
            <a:r>
              <a:rPr lang="en-US" altLang="en-US" sz="2400" b="1" dirty="0">
                <a:solidFill>
                  <a:srgbClr val="002060"/>
                </a:solidFill>
                <a:latin typeface="Comic Sans MS" pitchFamily="66" charset="0"/>
              </a:rPr>
              <a:t>Diagnosis and “grading” of malignant disease</a:t>
            </a:r>
          </a:p>
          <a:p>
            <a:pPr marL="457200" indent="-457200">
              <a:lnSpc>
                <a:spcPct val="150000"/>
              </a:lnSpc>
              <a:buClr>
                <a:schemeClr val="tx1"/>
              </a:buClr>
              <a:buFontTx/>
              <a:buAutoNum type="arabicPeriod"/>
            </a:pPr>
            <a:r>
              <a:rPr lang="en-US" altLang="en-US" sz="2400" b="1" dirty="0">
                <a:solidFill>
                  <a:srgbClr val="002060"/>
                </a:solidFill>
                <a:latin typeface="Comic Sans MS" pitchFamily="66" charset="0"/>
              </a:rPr>
              <a:t>Definition of disease </a:t>
            </a:r>
            <a:r>
              <a:rPr lang="en-US" altLang="en-US" sz="2400" b="1" dirty="0" smtClean="0">
                <a:solidFill>
                  <a:srgbClr val="002060"/>
                </a:solidFill>
                <a:latin typeface="Comic Sans MS" pitchFamily="66" charset="0"/>
              </a:rPr>
              <a:t>extent</a:t>
            </a:r>
            <a:r>
              <a:rPr lang="sr-Latn-RS" altLang="en-US" sz="2400" b="1" dirty="0" smtClean="0">
                <a:solidFill>
                  <a:srgbClr val="002060"/>
                </a:solidFill>
                <a:latin typeface="Comic Sans MS" pitchFamily="66" charset="0"/>
              </a:rPr>
              <a:t>: </a:t>
            </a:r>
            <a:r>
              <a:rPr lang="en-US" altLang="en-US" sz="2400" b="1" dirty="0" smtClean="0">
                <a:solidFill>
                  <a:srgbClr val="002060"/>
                </a:solidFill>
                <a:latin typeface="Comic Sans MS" pitchFamily="66" charset="0"/>
              </a:rPr>
              <a:t>staging </a:t>
            </a:r>
            <a:r>
              <a:rPr lang="en-US" altLang="en-US" sz="2400" b="1" dirty="0">
                <a:solidFill>
                  <a:srgbClr val="002060"/>
                </a:solidFill>
                <a:latin typeface="Comic Sans MS" pitchFamily="66" charset="0"/>
              </a:rPr>
              <a:t>and restaging</a:t>
            </a:r>
          </a:p>
          <a:p>
            <a:pPr marL="457200" indent="-457200">
              <a:lnSpc>
                <a:spcPct val="150000"/>
              </a:lnSpc>
              <a:buClr>
                <a:schemeClr val="tx1"/>
              </a:buClr>
              <a:buFontTx/>
              <a:buAutoNum type="arabicPeriod"/>
            </a:pPr>
            <a:r>
              <a:rPr lang="en-US" altLang="en-US" sz="2400" b="1" dirty="0">
                <a:solidFill>
                  <a:srgbClr val="002060"/>
                </a:solidFill>
                <a:latin typeface="Comic Sans MS" pitchFamily="66" charset="0"/>
              </a:rPr>
              <a:t>Identification and </a:t>
            </a:r>
            <a:r>
              <a:rPr lang="en-US" altLang="en-US" sz="2400" b="1" dirty="0" err="1">
                <a:solidFill>
                  <a:srgbClr val="002060"/>
                </a:solidFill>
                <a:latin typeface="Comic Sans MS" pitchFamily="66" charset="0"/>
              </a:rPr>
              <a:t>localisation</a:t>
            </a:r>
            <a:r>
              <a:rPr lang="en-US" altLang="en-US" sz="2400" b="1" dirty="0">
                <a:solidFill>
                  <a:srgbClr val="002060"/>
                </a:solidFill>
                <a:latin typeface="Comic Sans MS" pitchFamily="66" charset="0"/>
              </a:rPr>
              <a:t> of disease </a:t>
            </a:r>
            <a:r>
              <a:rPr lang="en-US" altLang="en-US" sz="2400" b="1" dirty="0" smtClean="0">
                <a:solidFill>
                  <a:srgbClr val="002060"/>
                </a:solidFill>
                <a:latin typeface="Comic Sans MS" pitchFamily="66" charset="0"/>
              </a:rPr>
              <a:t>foci</a:t>
            </a:r>
            <a:r>
              <a:rPr lang="sr-Latn-RS" altLang="en-US" sz="2400" b="1" dirty="0" smtClean="0">
                <a:solidFill>
                  <a:srgbClr val="002060"/>
                </a:solidFill>
                <a:latin typeface="Comic Sans MS" pitchFamily="66" charset="0"/>
              </a:rPr>
              <a:t> </a:t>
            </a:r>
            <a:r>
              <a:rPr lang="en-US" altLang="en-US" sz="2400" b="1" dirty="0" smtClean="0">
                <a:solidFill>
                  <a:srgbClr val="002060"/>
                </a:solidFill>
                <a:latin typeface="Comic Sans MS" pitchFamily="66" charset="0"/>
              </a:rPr>
              <a:t>unknown </a:t>
            </a:r>
            <a:r>
              <a:rPr lang="en-US" altLang="en-US" sz="2400" b="1" dirty="0">
                <a:solidFill>
                  <a:srgbClr val="002060"/>
                </a:solidFill>
                <a:latin typeface="Comic Sans MS" pitchFamily="66" charset="0"/>
              </a:rPr>
              <a:t>primary (</a:t>
            </a:r>
            <a:r>
              <a:rPr lang="en-US" altLang="en-US" sz="2400" b="1" dirty="0" err="1">
                <a:solidFill>
                  <a:srgbClr val="002060"/>
                </a:solidFill>
                <a:latin typeface="Comic Sans MS" pitchFamily="66" charset="0"/>
              </a:rPr>
              <a:t>paraneoplastic</a:t>
            </a:r>
            <a:r>
              <a:rPr lang="en-US" altLang="en-US" sz="2400" b="1" dirty="0">
                <a:solidFill>
                  <a:srgbClr val="002060"/>
                </a:solidFill>
                <a:latin typeface="Comic Sans MS" pitchFamily="66" charset="0"/>
              </a:rPr>
              <a:t> syndromes)</a:t>
            </a:r>
          </a:p>
          <a:p>
            <a:pPr marL="457200" indent="-457200">
              <a:lnSpc>
                <a:spcPct val="150000"/>
              </a:lnSpc>
              <a:buClr>
                <a:schemeClr val="tx1"/>
              </a:buClr>
              <a:buFontTx/>
              <a:buAutoNum type="arabicPeriod"/>
            </a:pPr>
            <a:r>
              <a:rPr lang="en-US" altLang="en-US" sz="2400" b="1" dirty="0">
                <a:solidFill>
                  <a:srgbClr val="002060"/>
                </a:solidFill>
                <a:latin typeface="Comic Sans MS" pitchFamily="66" charset="0"/>
              </a:rPr>
              <a:t>Evaluation and monitoring of response to therapy</a:t>
            </a:r>
          </a:p>
          <a:p>
            <a:pPr marL="457200" indent="-457200">
              <a:lnSpc>
                <a:spcPct val="150000"/>
              </a:lnSpc>
              <a:buClr>
                <a:schemeClr val="tx1"/>
              </a:buClr>
              <a:buFontTx/>
              <a:buAutoNum type="arabicPeriod"/>
            </a:pPr>
            <a:r>
              <a:rPr lang="en-US" altLang="en-US" sz="2400" b="1" dirty="0">
                <a:solidFill>
                  <a:srgbClr val="002060"/>
                </a:solidFill>
                <a:latin typeface="Comic Sans MS" pitchFamily="66" charset="0"/>
              </a:rPr>
              <a:t>Identification of recurrent disease in comparison with “raising” </a:t>
            </a:r>
            <a:r>
              <a:rPr lang="en-US" altLang="en-US" sz="2400" b="1" dirty="0" err="1">
                <a:solidFill>
                  <a:srgbClr val="002060"/>
                </a:solidFill>
                <a:latin typeface="Comic Sans MS" pitchFamily="66" charset="0"/>
              </a:rPr>
              <a:t>tumour</a:t>
            </a:r>
            <a:r>
              <a:rPr lang="en-US" altLang="en-US" sz="2400" b="1" dirty="0">
                <a:solidFill>
                  <a:srgbClr val="002060"/>
                </a:solidFill>
                <a:latin typeface="Comic Sans MS" pitchFamily="66" charset="0"/>
              </a:rPr>
              <a:t> markers and anatomic/structural changes (CT and MR)</a:t>
            </a:r>
          </a:p>
          <a:p>
            <a:pPr marL="457200" indent="-457200">
              <a:lnSpc>
                <a:spcPct val="150000"/>
              </a:lnSpc>
              <a:buClr>
                <a:schemeClr val="tx1"/>
              </a:buClr>
              <a:buFontTx/>
              <a:buAutoNum type="arabicPeriod"/>
            </a:pPr>
            <a:r>
              <a:rPr lang="en-US" altLang="en-US" sz="2400" b="1" dirty="0">
                <a:solidFill>
                  <a:srgbClr val="002060"/>
                </a:solidFill>
                <a:latin typeface="Comic Sans MS" pitchFamily="66" charset="0"/>
              </a:rPr>
              <a:t>Guide for biopsy</a:t>
            </a:r>
          </a:p>
          <a:p>
            <a:pPr marL="457200" indent="-457200">
              <a:lnSpc>
                <a:spcPct val="150000"/>
              </a:lnSpc>
              <a:buClr>
                <a:schemeClr val="tx1"/>
              </a:buClr>
              <a:buFontTx/>
              <a:buAutoNum type="arabicPeriod"/>
            </a:pPr>
            <a:r>
              <a:rPr lang="en-US" altLang="en-US" sz="2400" b="1" dirty="0">
                <a:solidFill>
                  <a:srgbClr val="002060"/>
                </a:solidFill>
                <a:latin typeface="Comic Sans MS" pitchFamily="66" charset="0"/>
              </a:rPr>
              <a:t>Therapy guidance and “management”</a:t>
            </a:r>
          </a:p>
        </p:txBody>
      </p:sp>
      <p:sp>
        <p:nvSpPr>
          <p:cNvPr id="23557" name="Text Box 8"/>
          <p:cNvSpPr txBox="1">
            <a:spLocks noChangeArrowheads="1"/>
          </p:cNvSpPr>
          <p:nvPr/>
        </p:nvSpPr>
        <p:spPr bwMode="auto">
          <a:xfrm>
            <a:off x="914400" y="381000"/>
            <a:ext cx="10508075" cy="584775"/>
          </a:xfrm>
          <a:prstGeom prst="rect">
            <a:avLst/>
          </a:prstGeom>
          <a:noFill/>
          <a:ln w="9525">
            <a:noFill/>
            <a:miter lim="800000"/>
            <a:headEnd/>
            <a:tailEnd/>
          </a:ln>
          <a:effectLst>
            <a:outerShdw dist="28398" dir="1593903" algn="ctr" rotWithShape="0">
              <a:srgbClr val="DDDDDD"/>
            </a:outerShdw>
          </a:effectLst>
        </p:spPr>
        <p:txBody>
          <a:bodyPr>
            <a:spAutoFit/>
          </a:bodyPr>
          <a:lstStyle/>
          <a:p>
            <a:r>
              <a:rPr lang="en-US" sz="3200" b="1" dirty="0">
                <a:solidFill>
                  <a:srgbClr val="002060"/>
                </a:solidFill>
                <a:latin typeface="Comic Sans MS" pitchFamily="66" charset="0"/>
              </a:rPr>
              <a:t>PET with FDG in </a:t>
            </a:r>
            <a:r>
              <a:rPr lang="en-US" sz="3200" b="1" dirty="0" smtClean="0">
                <a:solidFill>
                  <a:srgbClr val="002060"/>
                </a:solidFill>
                <a:latin typeface="Comic Sans MS" pitchFamily="66" charset="0"/>
              </a:rPr>
              <a:t>ONCOLOGY</a:t>
            </a:r>
            <a:r>
              <a:rPr lang="sr-Latn-RS" b="1" dirty="0" smtClean="0">
                <a:solidFill>
                  <a:srgbClr val="002060"/>
                </a:solidFill>
                <a:latin typeface="Comic Sans MS" pitchFamily="66" charset="0"/>
              </a:rPr>
              <a:t> LUNG CANCER</a:t>
            </a:r>
            <a:endParaRPr lang="en-US" sz="3200" b="1" dirty="0">
              <a:solidFill>
                <a:srgbClr val="002060"/>
              </a:solidFill>
              <a:latin typeface="Comic Sans MS" pitchFamily="66"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4"/>
          <p:cNvSpPr>
            <a:spLocks noGrp="1" noChangeArrowheads="1"/>
          </p:cNvSpPr>
          <p:nvPr>
            <p:ph idx="1"/>
          </p:nvPr>
        </p:nvSpPr>
        <p:spPr>
          <a:xfrm>
            <a:off x="776768" y="1425575"/>
            <a:ext cx="10653232" cy="4114800"/>
          </a:xfrm>
        </p:spPr>
        <p:txBody>
          <a:bodyPr/>
          <a:lstStyle/>
          <a:p>
            <a:pPr eaLnBrk="1" hangingPunct="1">
              <a:spcBef>
                <a:spcPct val="15000"/>
              </a:spcBef>
            </a:pPr>
            <a:r>
              <a:rPr lang="en-GB" smtClean="0">
                <a:latin typeface="Comic Sans MS" panose="030F0702030302020204" pitchFamily="66" charset="0"/>
              </a:rPr>
              <a:t>Large numbers of SPNs detected, ~10 for every case of cancer.</a:t>
            </a:r>
          </a:p>
          <a:p>
            <a:pPr lvl="2" eaLnBrk="1" hangingPunct="1">
              <a:spcBef>
                <a:spcPct val="15000"/>
              </a:spcBef>
            </a:pPr>
            <a:r>
              <a:rPr lang="en-GB" sz="2800">
                <a:latin typeface="Comic Sans MS" panose="030F0702030302020204" pitchFamily="66" charset="0"/>
              </a:rPr>
              <a:t>Lung biopsies: significant morbidities &amp; costs.</a:t>
            </a:r>
          </a:p>
          <a:p>
            <a:pPr lvl="2" eaLnBrk="1" hangingPunct="1">
              <a:spcBef>
                <a:spcPct val="15000"/>
              </a:spcBef>
            </a:pPr>
            <a:r>
              <a:rPr lang="en-GB" sz="2800">
                <a:latin typeface="Comic Sans MS" panose="030F0702030302020204" pitchFamily="66" charset="0"/>
              </a:rPr>
              <a:t>CT: Limited ability to characterize tissue*.</a:t>
            </a:r>
            <a:endParaRPr lang="en-GB" sz="1400">
              <a:latin typeface="Comic Sans MS" panose="030F0702030302020204" pitchFamily="66" charset="0"/>
            </a:endParaRPr>
          </a:p>
        </p:txBody>
      </p:sp>
      <p:sp>
        <p:nvSpPr>
          <p:cNvPr id="10243" name="Rectangle 11"/>
          <p:cNvSpPr>
            <a:spLocks noChangeArrowheads="1"/>
          </p:cNvSpPr>
          <p:nvPr/>
        </p:nvSpPr>
        <p:spPr bwMode="auto">
          <a:xfrm>
            <a:off x="1224923" y="6378575"/>
            <a:ext cx="8800140"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defRPr sz="2800">
                <a:solidFill>
                  <a:schemeClr val="tx1"/>
                </a:solidFill>
                <a:latin typeface="Arial" panose="020B0604020202020204" pitchFamily="34" charset="0"/>
              </a:defRPr>
            </a:lvl1pPr>
            <a:lvl2pPr marL="800100" indent="-34290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pPr lvl="1" eaLnBrk="1" hangingPunct="1">
              <a:lnSpc>
                <a:spcPct val="105000"/>
              </a:lnSpc>
              <a:spcBef>
                <a:spcPct val="15000"/>
              </a:spcBef>
              <a:buClr>
                <a:srgbClr val="004880"/>
              </a:buClr>
              <a:buFont typeface="GE Inspira Pitch" pitchFamily="34" charset="0"/>
              <a:buNone/>
            </a:pPr>
            <a:r>
              <a:rPr lang="en-US" sz="1200" dirty="0"/>
              <a:t>* Fletcher JW, </a:t>
            </a:r>
            <a:r>
              <a:rPr lang="en-US" sz="1200" dirty="0" err="1"/>
              <a:t>Kymes</a:t>
            </a:r>
            <a:r>
              <a:rPr lang="en-US" sz="1200" dirty="0"/>
              <a:t> SM, Gould M, et al. A comparison of the diagnostic accuracy of 18F-FDG PET and CT in the characterization of solitary pulmonary nodules. J </a:t>
            </a:r>
            <a:r>
              <a:rPr lang="en-US" sz="1200" dirty="0" err="1"/>
              <a:t>Nucl</a:t>
            </a:r>
            <a:r>
              <a:rPr lang="en-US" sz="1200" dirty="0"/>
              <a:t> Med 2008; 49:179-185</a:t>
            </a:r>
            <a:r>
              <a:rPr lang="en-US" sz="800" dirty="0"/>
              <a:t>.</a:t>
            </a:r>
            <a:endParaRPr lang="en-GB" sz="800" dirty="0"/>
          </a:p>
        </p:txBody>
      </p:sp>
      <p:pic>
        <p:nvPicPr>
          <p:cNvPr id="10244" name="Picture 7" descr="BCx30Kal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14800" y="3124200"/>
            <a:ext cx="4010451" cy="256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object 30"/>
          <p:cNvSpPr txBox="1">
            <a:spLocks noGrp="1"/>
          </p:cNvSpPr>
          <p:nvPr>
            <p:ph type="title"/>
          </p:nvPr>
        </p:nvSpPr>
        <p:spPr>
          <a:xfrm>
            <a:off x="685800" y="492442"/>
            <a:ext cx="10820399" cy="505908"/>
          </a:xfrm>
        </p:spPr>
        <p:txBody>
          <a:bodyPr vert="horz" wrap="square" lIns="0" tIns="13335" rIns="0" bIns="0" numCol="1" rtlCol="0" anchor="b" anchorCtr="0" compatLnSpc="1">
            <a:prstTxWarp prst="textNoShape">
              <a:avLst/>
            </a:prstTxWarp>
            <a:spAutoFit/>
          </a:bodyPr>
          <a:lstStyle/>
          <a:p>
            <a:pPr marL="12700" algn="ctr" eaLnBrk="1" fontAlgn="auto" hangingPunct="1">
              <a:spcBef>
                <a:spcPts val="105"/>
              </a:spcBef>
              <a:spcAft>
                <a:spcPts val="0"/>
              </a:spcAft>
              <a:defRPr/>
            </a:pPr>
            <a:r>
              <a:rPr lang="it-IT" dirty="0">
                <a:latin typeface="Comic Sans MS" panose="030F0702030302020204" pitchFamily="66" charset="0"/>
              </a:rPr>
              <a:t>Evaluation of Solitary Pulmonary </a:t>
            </a:r>
            <a:r>
              <a:rPr lang="it-IT" dirty="0" smtClean="0">
                <a:latin typeface="Comic Sans MS" panose="030F0702030302020204" pitchFamily="66" charset="0"/>
              </a:rPr>
              <a:t>Nodule</a:t>
            </a:r>
            <a:endParaRPr dirty="0">
              <a:latin typeface="Calibri" pitchFamily="34" charset="0"/>
              <a:cs typeface="Calibri" pitchFamily="34" charset="0"/>
            </a:endParaRPr>
          </a:p>
        </p:txBody>
      </p:sp>
    </p:spTree>
    <p:extLst>
      <p:ext uri="{BB962C8B-B14F-4D97-AF65-F5344CB8AC3E}">
        <p14:creationId xmlns:p14="http://schemas.microsoft.com/office/powerpoint/2010/main" val="195405296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52" name="Picture 4" descr="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49206" y="2949610"/>
            <a:ext cx="6194352" cy="3374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2" name="object 3"/>
          <p:cNvSpPr>
            <a:spLocks noChangeArrowheads="1"/>
          </p:cNvSpPr>
          <p:nvPr/>
        </p:nvSpPr>
        <p:spPr bwMode="auto">
          <a:xfrm>
            <a:off x="8737600" y="269875"/>
            <a:ext cx="641350" cy="660400"/>
          </a:xfrm>
          <a:prstGeom prst="rect">
            <a:avLst/>
          </a:prstGeom>
          <a:blipFill dpi="0" rotWithShape="1">
            <a:blip r:embed="rId3" cstate="print"/>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endParaRPr lang="en-US" altLang="en-US" sz="1800">
              <a:latin typeface="Tahoma" panose="020B0604030504040204" pitchFamily="34" charset="0"/>
            </a:endParaRPr>
          </a:p>
        </p:txBody>
      </p:sp>
      <p:sp>
        <p:nvSpPr>
          <p:cNvPr id="35843" name="object 4"/>
          <p:cNvSpPr>
            <a:spLocks noChangeArrowheads="1"/>
          </p:cNvSpPr>
          <p:nvPr/>
        </p:nvSpPr>
        <p:spPr bwMode="auto">
          <a:xfrm>
            <a:off x="3581401" y="990600"/>
            <a:ext cx="652463" cy="661988"/>
          </a:xfrm>
          <a:prstGeom prst="rect">
            <a:avLst/>
          </a:prstGeom>
          <a:blipFill dpi="0" rotWithShape="1">
            <a:blip r:embed="rId4" cstate="print"/>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endParaRPr lang="en-US" altLang="en-US" sz="1800">
              <a:latin typeface="Tahoma" panose="020B0604030504040204" pitchFamily="34" charset="0"/>
            </a:endParaRPr>
          </a:p>
        </p:txBody>
      </p:sp>
      <p:sp>
        <p:nvSpPr>
          <p:cNvPr id="35844" name="object 8"/>
          <p:cNvSpPr>
            <a:spLocks noChangeArrowheads="1"/>
          </p:cNvSpPr>
          <p:nvPr/>
        </p:nvSpPr>
        <p:spPr bwMode="auto">
          <a:xfrm>
            <a:off x="4133851" y="1243014"/>
            <a:ext cx="650875" cy="661987"/>
          </a:xfrm>
          <a:prstGeom prst="rect">
            <a:avLst/>
          </a:prstGeom>
          <a:blipFill dpi="0" rotWithShape="1">
            <a:blip r:embed="rId4" cstate="print"/>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endParaRPr lang="en-US" altLang="en-US" sz="1800">
              <a:latin typeface="Tahoma" panose="020B0604030504040204" pitchFamily="34" charset="0"/>
            </a:endParaRPr>
          </a:p>
        </p:txBody>
      </p:sp>
      <p:sp>
        <p:nvSpPr>
          <p:cNvPr id="35845" name="object 12"/>
          <p:cNvSpPr>
            <a:spLocks noChangeArrowheads="1"/>
          </p:cNvSpPr>
          <p:nvPr/>
        </p:nvSpPr>
        <p:spPr bwMode="auto">
          <a:xfrm>
            <a:off x="4133850" y="1733551"/>
            <a:ext cx="641350" cy="658813"/>
          </a:xfrm>
          <a:prstGeom prst="rect">
            <a:avLst/>
          </a:prstGeom>
          <a:blipFill dpi="0" rotWithShape="1">
            <a:blip r:embed="rId3" cstate="print"/>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endParaRPr lang="en-US" altLang="en-US" sz="1800">
              <a:latin typeface="Tahoma" panose="020B0604030504040204" pitchFamily="34" charset="0"/>
            </a:endParaRPr>
          </a:p>
        </p:txBody>
      </p:sp>
      <p:sp>
        <p:nvSpPr>
          <p:cNvPr id="35846" name="object 14"/>
          <p:cNvSpPr>
            <a:spLocks noChangeArrowheads="1"/>
          </p:cNvSpPr>
          <p:nvPr/>
        </p:nvSpPr>
        <p:spPr bwMode="auto">
          <a:xfrm>
            <a:off x="1698625" y="2659063"/>
            <a:ext cx="565150" cy="584200"/>
          </a:xfrm>
          <a:prstGeom prst="rect">
            <a:avLst/>
          </a:prstGeom>
          <a:blipFill dpi="0" rotWithShape="1">
            <a:blip r:embed="rId5" cstate="print"/>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endParaRPr lang="en-US" altLang="en-US" sz="1800">
              <a:latin typeface="Tahoma" panose="020B0604030504040204" pitchFamily="34" charset="0"/>
            </a:endParaRPr>
          </a:p>
        </p:txBody>
      </p:sp>
      <p:sp>
        <p:nvSpPr>
          <p:cNvPr id="35847" name="object 18"/>
          <p:cNvSpPr>
            <a:spLocks noChangeArrowheads="1"/>
          </p:cNvSpPr>
          <p:nvPr/>
        </p:nvSpPr>
        <p:spPr bwMode="auto">
          <a:xfrm>
            <a:off x="-2819400" y="3513138"/>
            <a:ext cx="563562" cy="582612"/>
          </a:xfrm>
          <a:prstGeom prst="rect">
            <a:avLst/>
          </a:prstGeom>
          <a:blipFill dpi="0" rotWithShape="1">
            <a:blip r:embed="rId5" cstate="print"/>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endParaRPr lang="en-US" altLang="en-US" sz="1800">
              <a:latin typeface="Tahoma" panose="020B0604030504040204" pitchFamily="34" charset="0"/>
            </a:endParaRPr>
          </a:p>
        </p:txBody>
      </p:sp>
      <p:sp>
        <p:nvSpPr>
          <p:cNvPr id="35848" name="object 23"/>
          <p:cNvSpPr>
            <a:spLocks noChangeArrowheads="1"/>
          </p:cNvSpPr>
          <p:nvPr/>
        </p:nvSpPr>
        <p:spPr bwMode="auto">
          <a:xfrm>
            <a:off x="-2819400" y="4365625"/>
            <a:ext cx="563562" cy="584200"/>
          </a:xfrm>
          <a:prstGeom prst="rect">
            <a:avLst/>
          </a:prstGeom>
          <a:blipFill dpi="0" rotWithShape="1">
            <a:blip r:embed="rId5" cstate="print"/>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endParaRPr lang="en-US" altLang="en-US" sz="1800">
              <a:latin typeface="Tahoma" panose="020B0604030504040204" pitchFamily="34" charset="0"/>
            </a:endParaRPr>
          </a:p>
        </p:txBody>
      </p:sp>
      <p:sp>
        <p:nvSpPr>
          <p:cNvPr id="30" name="object 30"/>
          <p:cNvSpPr txBox="1">
            <a:spLocks noGrp="1"/>
          </p:cNvSpPr>
          <p:nvPr>
            <p:ph type="title"/>
          </p:nvPr>
        </p:nvSpPr>
        <p:spPr>
          <a:xfrm>
            <a:off x="685800" y="492442"/>
            <a:ext cx="10820399" cy="505908"/>
          </a:xfrm>
        </p:spPr>
        <p:txBody>
          <a:bodyPr vert="horz" wrap="square" lIns="0" tIns="13335" rIns="0" bIns="0" numCol="1" rtlCol="0" anchor="b" anchorCtr="0" compatLnSpc="1">
            <a:prstTxWarp prst="textNoShape">
              <a:avLst/>
            </a:prstTxWarp>
            <a:spAutoFit/>
          </a:bodyPr>
          <a:lstStyle/>
          <a:p>
            <a:pPr marL="12700" algn="ctr" eaLnBrk="1" fontAlgn="auto" hangingPunct="1">
              <a:spcBef>
                <a:spcPts val="105"/>
              </a:spcBef>
              <a:spcAft>
                <a:spcPts val="0"/>
              </a:spcAft>
              <a:defRPr/>
            </a:pPr>
            <a:r>
              <a:rPr lang="it-IT" dirty="0">
                <a:latin typeface="Comic Sans MS" panose="030F0702030302020204" pitchFamily="66" charset="0"/>
              </a:rPr>
              <a:t>Evaluation of Solitary Pulmonary </a:t>
            </a:r>
            <a:r>
              <a:rPr lang="it-IT" dirty="0" smtClean="0">
                <a:latin typeface="Comic Sans MS" panose="030F0702030302020204" pitchFamily="66" charset="0"/>
              </a:rPr>
              <a:t>Nodule</a:t>
            </a:r>
            <a:endParaRPr dirty="0">
              <a:latin typeface="Calibri" pitchFamily="34" charset="0"/>
              <a:cs typeface="Calibri" pitchFamily="34" charset="0"/>
            </a:endParaRPr>
          </a:p>
        </p:txBody>
      </p:sp>
      <p:sp>
        <p:nvSpPr>
          <p:cNvPr id="35850" name="object 31"/>
          <p:cNvSpPr txBox="1">
            <a:spLocks noChangeArrowheads="1"/>
          </p:cNvSpPr>
          <p:nvPr/>
        </p:nvSpPr>
        <p:spPr bwMode="auto">
          <a:xfrm>
            <a:off x="687388" y="1326212"/>
            <a:ext cx="8194675" cy="1711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13335" rIns="0" bIns="0">
            <a:spAutoFit/>
          </a:bodyP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lnSpc>
                <a:spcPts val="3838"/>
              </a:lnSpc>
              <a:spcBef>
                <a:spcPts val="100"/>
              </a:spcBef>
              <a:buClrTx/>
              <a:buSzTx/>
              <a:buNone/>
            </a:pPr>
            <a:r>
              <a:rPr lang="sr-Latn-RS" altLang="en-US" sz="3200" dirty="0" smtClean="0">
                <a:latin typeface="Calibri" panose="020F0502020204030204" pitchFamily="34" charset="0"/>
                <a:cs typeface="Calibri" panose="020F0502020204030204" pitchFamily="34" charset="0"/>
              </a:rPr>
              <a:t>Sn</a:t>
            </a:r>
            <a:r>
              <a:rPr lang="en-US" altLang="en-US" sz="3200" dirty="0" smtClean="0">
                <a:latin typeface="Calibri" panose="020F0502020204030204" pitchFamily="34" charset="0"/>
                <a:cs typeface="Calibri" panose="020F0502020204030204" pitchFamily="34" charset="0"/>
              </a:rPr>
              <a:t> </a:t>
            </a:r>
            <a:r>
              <a:rPr lang="en-US" altLang="en-US" sz="3200" dirty="0">
                <a:latin typeface="Calibri" panose="020F0502020204030204" pitchFamily="34" charset="0"/>
                <a:cs typeface="Calibri" panose="020F0502020204030204" pitchFamily="34" charset="0"/>
              </a:rPr>
              <a:t>97% ( 83-100%)</a:t>
            </a:r>
            <a:r>
              <a:rPr lang="sr-Latn-RS" altLang="en-US" sz="3200" dirty="0">
                <a:latin typeface="Calibri" panose="020F0502020204030204" pitchFamily="34" charset="0"/>
                <a:cs typeface="Calibri" panose="020F0502020204030204" pitchFamily="34" charset="0"/>
              </a:rPr>
              <a:t>  </a:t>
            </a:r>
            <a:r>
              <a:rPr lang="sr-Latn-RS" altLang="en-US" sz="3200" dirty="0" smtClean="0">
                <a:latin typeface="Calibri" panose="020F0502020204030204" pitchFamily="34" charset="0"/>
                <a:cs typeface="Calibri" panose="020F0502020204030204" pitchFamily="34" charset="0"/>
              </a:rPr>
              <a:t>Sp</a:t>
            </a:r>
            <a:r>
              <a:rPr lang="en-US" altLang="en-US" sz="3200" dirty="0" smtClean="0">
                <a:latin typeface="Calibri" panose="020F0502020204030204" pitchFamily="34" charset="0"/>
                <a:cs typeface="Calibri" panose="020F0502020204030204" pitchFamily="34" charset="0"/>
              </a:rPr>
              <a:t> </a:t>
            </a:r>
            <a:r>
              <a:rPr lang="en-US" altLang="en-US" sz="3200" dirty="0">
                <a:latin typeface="Calibri" panose="020F0502020204030204" pitchFamily="34" charset="0"/>
                <a:cs typeface="Calibri" panose="020F0502020204030204" pitchFamily="34" charset="0"/>
              </a:rPr>
              <a:t>78% ( 52-100%)</a:t>
            </a:r>
            <a:endParaRPr lang="en-US" altLang="en-US" sz="3600" dirty="0">
              <a:latin typeface="Calibri" panose="020F0502020204030204" pitchFamily="34" charset="0"/>
              <a:cs typeface="Calibri" panose="020F0502020204030204" pitchFamily="34" charset="0"/>
            </a:endParaRPr>
          </a:p>
          <a:p>
            <a:pPr>
              <a:spcBef>
                <a:spcPts val="2588"/>
              </a:spcBef>
              <a:buClrTx/>
              <a:buSzTx/>
              <a:buFont typeface="Wingdings" panose="05000000000000000000" pitchFamily="2" charset="2"/>
              <a:buChar char=""/>
            </a:pPr>
            <a:r>
              <a:rPr lang="sr-Latn-RS" altLang="en-US" sz="2800" dirty="0" smtClean="0">
                <a:latin typeface="Calibri" panose="020F0502020204030204" pitchFamily="34" charset="0"/>
                <a:cs typeface="Calibri" panose="020F0502020204030204" pitchFamily="34" charset="0"/>
              </a:rPr>
              <a:t>False negative </a:t>
            </a:r>
            <a:r>
              <a:rPr lang="en-US" altLang="en-US" sz="2800" dirty="0" smtClean="0">
                <a:latin typeface="Calibri" panose="020F0502020204030204" pitchFamily="34" charset="0"/>
                <a:cs typeface="Calibri" panose="020F0502020204030204" pitchFamily="34" charset="0"/>
              </a:rPr>
              <a:t>(</a:t>
            </a:r>
            <a:r>
              <a:rPr lang="sr-Latn-RS" altLang="en-US" sz="2800" dirty="0" smtClean="0">
                <a:latin typeface="Calibri" panose="020F0502020204030204" pitchFamily="34" charset="0"/>
                <a:cs typeface="Calibri" panose="020F0502020204030204" pitchFamily="34" charset="0"/>
              </a:rPr>
              <a:t>SPN</a:t>
            </a:r>
            <a:r>
              <a:rPr lang="en-US" altLang="en-US" sz="2800" dirty="0" smtClean="0">
                <a:latin typeface="Calibri" panose="020F0502020204030204" pitchFamily="34" charset="0"/>
                <a:cs typeface="Calibri" panose="020F0502020204030204" pitchFamily="34" charset="0"/>
              </a:rPr>
              <a:t>&lt;5</a:t>
            </a:r>
            <a:r>
              <a:rPr lang="sr-Latn-RS" altLang="en-US" sz="2800" dirty="0" smtClean="0">
                <a:latin typeface="Calibri" panose="020F0502020204030204" pitchFamily="34" charset="0"/>
                <a:cs typeface="Calibri" panose="020F0502020204030204" pitchFamily="34" charset="0"/>
              </a:rPr>
              <a:t>mm</a:t>
            </a:r>
            <a:r>
              <a:rPr lang="en-US" altLang="en-US" sz="2800" dirty="0" smtClean="0">
                <a:latin typeface="Calibri" panose="020F0502020204030204" pitchFamily="34" charset="0"/>
                <a:cs typeface="Calibri" panose="020F0502020204030204" pitchFamily="34" charset="0"/>
              </a:rPr>
              <a:t>)</a:t>
            </a:r>
            <a:endParaRPr lang="en-US" altLang="en-US" sz="2800" dirty="0">
              <a:latin typeface="Calibri" panose="020F0502020204030204" pitchFamily="34" charset="0"/>
              <a:cs typeface="Calibri" panose="020F0502020204030204" pitchFamily="34" charset="0"/>
            </a:endParaRPr>
          </a:p>
          <a:p>
            <a:pPr>
              <a:spcBef>
                <a:spcPts val="25"/>
              </a:spcBef>
              <a:buClrTx/>
              <a:buSzTx/>
              <a:buNone/>
            </a:pPr>
            <a:endParaRPr lang="en-US" altLang="en-US" sz="2900" dirty="0">
              <a:latin typeface="Calibri" panose="020F0502020204030204" pitchFamily="34" charset="0"/>
              <a:cs typeface="Calibri" panose="020F0502020204030204" pitchFamily="34" charset="0"/>
            </a:endParaRPr>
          </a:p>
        </p:txBody>
      </p:sp>
      <p:sp>
        <p:nvSpPr>
          <p:cNvPr id="32" name="object 71"/>
          <p:cNvSpPr txBox="1"/>
          <p:nvPr/>
        </p:nvSpPr>
        <p:spPr>
          <a:xfrm>
            <a:off x="5029200" y="6557964"/>
            <a:ext cx="5467350" cy="300037"/>
          </a:xfrm>
          <a:prstGeom prst="rect">
            <a:avLst/>
          </a:prstGeom>
        </p:spPr>
        <p:txBody>
          <a:bodyPr lIns="0" tIns="12700" rIns="0" bIns="0">
            <a:spAutoFit/>
          </a:bodyPr>
          <a:lstStyle/>
          <a:p>
            <a:pPr marL="12700">
              <a:spcBef>
                <a:spcPts val="100"/>
              </a:spcBef>
              <a:defRPr/>
            </a:pPr>
            <a:r>
              <a:rPr dirty="0">
                <a:latin typeface="Calibri" pitchFamily="34" charset="0"/>
                <a:cs typeface="Calibri" pitchFamily="34" charset="0"/>
              </a:rPr>
              <a:t>Meta </a:t>
            </a:r>
            <a:r>
              <a:rPr spc="-5" dirty="0">
                <a:latin typeface="Calibri" pitchFamily="34" charset="0"/>
                <a:cs typeface="Calibri" pitchFamily="34" charset="0"/>
              </a:rPr>
              <a:t>analiza, </a:t>
            </a:r>
            <a:r>
              <a:rPr dirty="0">
                <a:latin typeface="Calibri" pitchFamily="34" charset="0"/>
                <a:cs typeface="Calibri" pitchFamily="34" charset="0"/>
              </a:rPr>
              <a:t>Dwamena et.al., </a:t>
            </a:r>
            <a:r>
              <a:rPr spc="-10" dirty="0">
                <a:latin typeface="Calibri" pitchFamily="34" charset="0"/>
                <a:cs typeface="Calibri" pitchFamily="34" charset="0"/>
              </a:rPr>
              <a:t>Radiology, </a:t>
            </a:r>
            <a:r>
              <a:rPr dirty="0">
                <a:latin typeface="Calibri" pitchFamily="34" charset="0"/>
                <a:cs typeface="Calibri" pitchFamily="34" charset="0"/>
              </a:rPr>
              <a:t>2000:</a:t>
            </a:r>
            <a:r>
              <a:rPr spc="-110" dirty="0">
                <a:latin typeface="Calibri" pitchFamily="34" charset="0"/>
                <a:cs typeface="Calibri" pitchFamily="34" charset="0"/>
              </a:rPr>
              <a:t> </a:t>
            </a:r>
            <a:r>
              <a:rPr spc="5" dirty="0">
                <a:latin typeface="Calibri" pitchFamily="34" charset="0"/>
                <a:cs typeface="Calibri" pitchFamily="34" charset="0"/>
              </a:rPr>
              <a:t>513-536</a:t>
            </a:r>
            <a:endParaRPr dirty="0">
              <a:latin typeface="Calibri" pitchFamily="34" charset="0"/>
              <a:cs typeface="Calibri" pitchFamily="34" charset="0"/>
            </a:endParaRPr>
          </a:p>
        </p:txBody>
      </p:sp>
      <p:sp>
        <p:nvSpPr>
          <p:cNvPr id="35853" name="Rectangle 1"/>
          <p:cNvSpPr>
            <a:spLocks noChangeArrowheads="1"/>
          </p:cNvSpPr>
          <p:nvPr/>
        </p:nvSpPr>
        <p:spPr bwMode="auto">
          <a:xfrm>
            <a:off x="457200" y="3884614"/>
            <a:ext cx="48768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ahoma" panose="020B0604030504040204" pitchFamily="34" charset="0"/>
                <a:cs typeface="Arial" panose="020B0604020202020204" pitchFamily="34" charset="0"/>
              </a:defRPr>
            </a:lvl1pPr>
            <a:lvl2pPr marL="742950" indent="-285750">
              <a:defRPr>
                <a:solidFill>
                  <a:schemeClr val="tx1"/>
                </a:solidFill>
                <a:latin typeface="Tahoma" panose="020B0604030504040204" pitchFamily="34" charset="0"/>
                <a:cs typeface="Arial" panose="020B0604020202020204" pitchFamily="34" charset="0"/>
              </a:defRPr>
            </a:lvl2pPr>
            <a:lvl3pPr marL="1143000" indent="-228600">
              <a:defRPr>
                <a:solidFill>
                  <a:schemeClr val="tx1"/>
                </a:solidFill>
                <a:latin typeface="Tahoma" panose="020B0604030504040204" pitchFamily="34" charset="0"/>
                <a:cs typeface="Arial" panose="020B0604020202020204" pitchFamily="34" charset="0"/>
              </a:defRPr>
            </a:lvl3pPr>
            <a:lvl4pPr marL="1600200" indent="-228600">
              <a:defRPr>
                <a:solidFill>
                  <a:schemeClr val="tx1"/>
                </a:solidFill>
                <a:latin typeface="Tahoma" panose="020B0604030504040204" pitchFamily="34" charset="0"/>
                <a:cs typeface="Arial" panose="020B0604020202020204" pitchFamily="34" charset="0"/>
              </a:defRPr>
            </a:lvl4pPr>
            <a:lvl5pPr marL="2057400" indent="-22860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r>
              <a:rPr lang="en-US" sz="2400" dirty="0" smtClean="0"/>
              <a:t>Application of FDG-PET in patients with SPN reduces unnecessary resections by 20%</a:t>
            </a:r>
            <a:endParaRPr lang="en-US" altLang="en-US" sz="2400" dirty="0">
              <a:latin typeface="Calibri" panose="020F0502020204030204" pitchFamily="34" charset="0"/>
              <a:cs typeface="Calibri" panose="020F0502020204030204" pitchFamily="34" charset="0"/>
            </a:endParaRPr>
          </a:p>
        </p:txBody>
      </p:sp>
    </p:spTree>
  </p:cSld>
  <p:clrMapOvr>
    <a:masterClrMapping/>
  </p:clrMapOvr>
  <p:transition spd="slow" advTm="34003"/>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object 2"/>
          <p:cNvSpPr>
            <a:spLocks noChangeArrowheads="1"/>
          </p:cNvSpPr>
          <p:nvPr/>
        </p:nvSpPr>
        <p:spPr bwMode="auto">
          <a:xfrm>
            <a:off x="1681164" y="304801"/>
            <a:ext cx="8829675" cy="3095625"/>
          </a:xfrm>
          <a:prstGeom prst="rect">
            <a:avLst/>
          </a:prstGeom>
          <a:blipFill dpi="0" rotWithShape="1">
            <a:blip r:embed="rId2" cstate="print"/>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endParaRPr lang="en-US" altLang="en-US" sz="1800">
              <a:latin typeface="Tahoma" panose="020B0604030504040204" pitchFamily="34" charset="0"/>
            </a:endParaRPr>
          </a:p>
        </p:txBody>
      </p:sp>
      <p:sp>
        <p:nvSpPr>
          <p:cNvPr id="36867" name="object 3"/>
          <p:cNvSpPr>
            <a:spLocks noChangeArrowheads="1"/>
          </p:cNvSpPr>
          <p:nvPr/>
        </p:nvSpPr>
        <p:spPr bwMode="auto">
          <a:xfrm>
            <a:off x="4440238" y="3517901"/>
            <a:ext cx="3344862" cy="2773363"/>
          </a:xfrm>
          <a:prstGeom prst="rect">
            <a:avLst/>
          </a:prstGeom>
          <a:blipFill dpi="0" rotWithShape="1">
            <a:blip r:embed="rId3" cstate="print"/>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endParaRPr lang="en-US" altLang="en-US" sz="1800">
              <a:latin typeface="Tahoma" panose="020B0604030504040204" pitchFamily="34" charset="0"/>
            </a:endParaRPr>
          </a:p>
        </p:txBody>
      </p:sp>
      <p:sp>
        <p:nvSpPr>
          <p:cNvPr id="36868" name="object 4"/>
          <p:cNvSpPr>
            <a:spLocks noChangeArrowheads="1"/>
          </p:cNvSpPr>
          <p:nvPr/>
        </p:nvSpPr>
        <p:spPr bwMode="auto">
          <a:xfrm>
            <a:off x="1676400" y="3476626"/>
            <a:ext cx="2605088" cy="2847975"/>
          </a:xfrm>
          <a:prstGeom prst="rect">
            <a:avLst/>
          </a:prstGeom>
          <a:blipFill dpi="0" rotWithShape="1">
            <a:blip r:embed="rId4" cstate="print"/>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endParaRPr lang="en-US" altLang="en-US" sz="1800">
              <a:latin typeface="Tahoma" panose="020B0604030504040204" pitchFamily="34" charset="0"/>
            </a:endParaRPr>
          </a:p>
        </p:txBody>
      </p:sp>
    </p:spTree>
  </p:cSld>
  <p:clrMapOvr>
    <a:masterClrMapping/>
  </p:clrMapOvr>
  <p:transition spd="slow" advTm="16087"/>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descr="246297"/>
          <p:cNvPicPr>
            <a:picLocks noChangeAspect="1" noChangeArrowheads="1"/>
          </p:cNvPicPr>
          <p:nvPr/>
        </p:nvPicPr>
        <p:blipFill>
          <a:blip r:embed="rId2">
            <a:extLst>
              <a:ext uri="{28A0092B-C50C-407E-A947-70E740481C1C}">
                <a14:useLocalDpi xmlns:a14="http://schemas.microsoft.com/office/drawing/2010/main" val="0"/>
              </a:ext>
            </a:extLst>
          </a:blip>
          <a:srcRect t="16092"/>
          <a:stretch>
            <a:fillRect/>
          </a:stretch>
        </p:blipFill>
        <p:spPr>
          <a:xfrm>
            <a:off x="2895600" y="76200"/>
            <a:ext cx="6337300" cy="6272212"/>
          </a:xfrm>
          <a:prstGeom prst="rect">
            <a:avLst/>
          </a:prstGeom>
          <a:noFill/>
        </p:spPr>
      </p:pic>
    </p:spTree>
  </p:cSld>
  <p:clrMapOvr>
    <a:masterClrMapping/>
  </p:clrMapOvr>
  <p:transition spd="slow" advTm="14100"/>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object 68"/>
          <p:cNvSpPr txBox="1">
            <a:spLocks noChangeArrowheads="1"/>
          </p:cNvSpPr>
          <p:nvPr/>
        </p:nvSpPr>
        <p:spPr bwMode="auto">
          <a:xfrm>
            <a:off x="762000" y="1295401"/>
            <a:ext cx="11125200" cy="382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13335" rIns="0" bIns="0">
            <a:spAutoFit/>
          </a:bodyPr>
          <a:lstStyle>
            <a:lvl1pPr marL="2855913" indent="-2781300">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ts val="100"/>
              </a:spcBef>
              <a:buClrTx/>
              <a:buSzTx/>
              <a:buNone/>
            </a:pPr>
            <a:r>
              <a:rPr lang="en-GB" altLang="en-US" sz="2400" dirty="0">
                <a:latin typeface="Calibri" panose="020F0502020204030204" pitchFamily="34" charset="0"/>
                <a:cs typeface="Calibri" panose="020F0502020204030204" pitchFamily="34" charset="0"/>
              </a:rPr>
              <a:t>The primary goal of pre-treatment staging is to determine the extent </a:t>
            </a:r>
            <a:r>
              <a:rPr lang="en-GB" altLang="en-US" sz="2400" dirty="0" smtClean="0">
                <a:latin typeface="Calibri" panose="020F0502020204030204" pitchFamily="34" charset="0"/>
                <a:cs typeface="Calibri" panose="020F0502020204030204" pitchFamily="34" charset="0"/>
              </a:rPr>
              <a:t>of</a:t>
            </a:r>
            <a:r>
              <a:rPr lang="sr-Latn-RS" altLang="en-US" sz="2400" dirty="0" smtClean="0">
                <a:latin typeface="Calibri" panose="020F0502020204030204" pitchFamily="34" charset="0"/>
                <a:cs typeface="Calibri" panose="020F0502020204030204" pitchFamily="34" charset="0"/>
              </a:rPr>
              <a:t> </a:t>
            </a:r>
          </a:p>
          <a:p>
            <a:pPr>
              <a:spcBef>
                <a:spcPts val="100"/>
              </a:spcBef>
              <a:buClrTx/>
              <a:buSzTx/>
              <a:buNone/>
            </a:pPr>
            <a:r>
              <a:rPr lang="en-GB" altLang="en-US" sz="2400" dirty="0" smtClean="0">
                <a:latin typeface="Calibri" panose="020F0502020204030204" pitchFamily="34" charset="0"/>
                <a:cs typeface="Calibri" panose="020F0502020204030204" pitchFamily="34" charset="0"/>
              </a:rPr>
              <a:t>disease </a:t>
            </a:r>
            <a:r>
              <a:rPr lang="en-GB" altLang="en-US" sz="2400" dirty="0">
                <a:latin typeface="Calibri" panose="020F0502020204030204" pitchFamily="34" charset="0"/>
                <a:cs typeface="Calibri" panose="020F0502020204030204" pitchFamily="34" charset="0"/>
              </a:rPr>
              <a:t>so that management and prognostication can be done. </a:t>
            </a:r>
          </a:p>
          <a:p>
            <a:pPr>
              <a:spcBef>
                <a:spcPts val="100"/>
              </a:spcBef>
              <a:buClrTx/>
              <a:buSzTx/>
              <a:buNone/>
            </a:pPr>
            <a:r>
              <a:rPr lang="en-GB" altLang="en-US" sz="2400" dirty="0">
                <a:latin typeface="Calibri" panose="020F0502020204030204" pitchFamily="34" charset="0"/>
                <a:cs typeface="Calibri" panose="020F0502020204030204" pitchFamily="34" charset="0"/>
              </a:rPr>
              <a:t>Staging is based on:</a:t>
            </a:r>
          </a:p>
          <a:p>
            <a:pPr marL="0" indent="0">
              <a:spcBef>
                <a:spcPts val="100"/>
              </a:spcBef>
              <a:buClrTx/>
              <a:buSzTx/>
              <a:buFont typeface="Wingdings" panose="05000000000000000000" pitchFamily="2" charset="2"/>
              <a:buChar char="ü"/>
            </a:pPr>
            <a:r>
              <a:rPr lang="en-GB" altLang="en-US" sz="2400" dirty="0" err="1">
                <a:latin typeface="Calibri" panose="020F0502020204030204" pitchFamily="34" charset="0"/>
                <a:cs typeface="Calibri" panose="020F0502020204030204" pitchFamily="34" charset="0"/>
              </a:rPr>
              <a:t>Tumor</a:t>
            </a:r>
            <a:r>
              <a:rPr lang="en-GB" altLang="en-US" sz="2400" dirty="0">
                <a:latin typeface="Calibri" panose="020F0502020204030204" pitchFamily="34" charset="0"/>
                <a:cs typeface="Calibri" panose="020F0502020204030204" pitchFamily="34" charset="0"/>
              </a:rPr>
              <a:t> Size</a:t>
            </a:r>
          </a:p>
          <a:p>
            <a:pPr marL="0" indent="0">
              <a:spcBef>
                <a:spcPts val="100"/>
              </a:spcBef>
              <a:buClrTx/>
              <a:buSzTx/>
              <a:buFont typeface="Wingdings" panose="05000000000000000000" pitchFamily="2" charset="2"/>
              <a:buChar char="ü"/>
            </a:pPr>
            <a:r>
              <a:rPr lang="en-GB" altLang="en-US" sz="2400" dirty="0">
                <a:latin typeface="Calibri" panose="020F0502020204030204" pitchFamily="34" charset="0"/>
                <a:cs typeface="Calibri" panose="020F0502020204030204" pitchFamily="34" charset="0"/>
              </a:rPr>
              <a:t>Location                                                                     </a:t>
            </a:r>
          </a:p>
          <a:p>
            <a:pPr marL="0" indent="0">
              <a:spcBef>
                <a:spcPts val="100"/>
              </a:spcBef>
              <a:buClrTx/>
              <a:buSzTx/>
              <a:buFont typeface="Wingdings" panose="05000000000000000000" pitchFamily="2" charset="2"/>
              <a:buChar char="ü"/>
            </a:pPr>
            <a:r>
              <a:rPr lang="en-GB" altLang="en-US" sz="2400" dirty="0">
                <a:latin typeface="Calibri" panose="020F0502020204030204" pitchFamily="34" charset="0"/>
                <a:cs typeface="Calibri" panose="020F0502020204030204" pitchFamily="34" charset="0"/>
              </a:rPr>
              <a:t>Nodal Involvement</a:t>
            </a:r>
          </a:p>
          <a:p>
            <a:pPr marL="0" indent="0">
              <a:spcBef>
                <a:spcPts val="100"/>
              </a:spcBef>
              <a:buClrTx/>
              <a:buSzTx/>
              <a:buFont typeface="Wingdings" panose="05000000000000000000" pitchFamily="2" charset="2"/>
              <a:buChar char="ü"/>
            </a:pPr>
            <a:r>
              <a:rPr lang="en-GB" altLang="en-US" sz="2400" dirty="0">
                <a:latin typeface="Calibri" panose="020F0502020204030204" pitchFamily="34" charset="0"/>
                <a:cs typeface="Calibri" panose="020F0502020204030204" pitchFamily="34" charset="0"/>
              </a:rPr>
              <a:t>Presence/Absence </a:t>
            </a:r>
            <a:endParaRPr lang="sr-Latn-RS" altLang="en-US" sz="2400" dirty="0" smtClean="0">
              <a:latin typeface="Calibri" panose="020F0502020204030204" pitchFamily="34" charset="0"/>
              <a:cs typeface="Calibri" panose="020F0502020204030204" pitchFamily="34" charset="0"/>
            </a:endParaRPr>
          </a:p>
          <a:p>
            <a:pPr marL="0" indent="0">
              <a:spcBef>
                <a:spcPts val="100"/>
              </a:spcBef>
              <a:buClrTx/>
              <a:buSzTx/>
              <a:buNone/>
            </a:pPr>
            <a:r>
              <a:rPr lang="en-GB" altLang="en-US" sz="2400" dirty="0" smtClean="0">
                <a:latin typeface="Calibri" panose="020F0502020204030204" pitchFamily="34" charset="0"/>
                <a:cs typeface="Calibri" panose="020F0502020204030204" pitchFamily="34" charset="0"/>
              </a:rPr>
              <a:t>of </a:t>
            </a:r>
            <a:r>
              <a:rPr lang="en-GB" altLang="en-US" sz="2400" dirty="0">
                <a:latin typeface="Calibri" panose="020F0502020204030204" pitchFamily="34" charset="0"/>
                <a:cs typeface="Calibri" panose="020F0502020204030204" pitchFamily="34" charset="0"/>
              </a:rPr>
              <a:t>Metastasis</a:t>
            </a:r>
          </a:p>
          <a:p>
            <a:pPr marL="0" indent="0">
              <a:spcBef>
                <a:spcPts val="100"/>
              </a:spcBef>
              <a:buClrTx/>
              <a:buSzTx/>
              <a:buFont typeface="Wingdings" panose="05000000000000000000" pitchFamily="2" charset="2"/>
              <a:buChar char="ü"/>
            </a:pPr>
            <a:r>
              <a:rPr lang="en-GB" altLang="en-US" sz="2400" dirty="0">
                <a:latin typeface="Calibri" panose="020F0502020204030204" pitchFamily="34" charset="0"/>
                <a:cs typeface="Calibri" panose="020F0502020204030204" pitchFamily="34" charset="0"/>
              </a:rPr>
              <a:t>Precise Primary </a:t>
            </a:r>
            <a:r>
              <a:rPr lang="en-GB" altLang="en-US" sz="2400" dirty="0" err="1">
                <a:latin typeface="Calibri" panose="020F0502020204030204" pitchFamily="34" charset="0"/>
                <a:cs typeface="Calibri" panose="020F0502020204030204" pitchFamily="34" charset="0"/>
              </a:rPr>
              <a:t>Tumor</a:t>
            </a:r>
            <a:r>
              <a:rPr lang="en-GB" altLang="en-US" sz="2400" dirty="0">
                <a:latin typeface="Calibri" panose="020F0502020204030204" pitchFamily="34" charset="0"/>
                <a:cs typeface="Calibri" panose="020F0502020204030204" pitchFamily="34" charset="0"/>
              </a:rPr>
              <a:t> </a:t>
            </a:r>
            <a:endParaRPr lang="sr-Latn-RS" altLang="en-US" sz="2400" dirty="0" smtClean="0">
              <a:latin typeface="Calibri" panose="020F0502020204030204" pitchFamily="34" charset="0"/>
              <a:cs typeface="Calibri" panose="020F0502020204030204" pitchFamily="34" charset="0"/>
            </a:endParaRPr>
          </a:p>
          <a:p>
            <a:pPr marL="0" indent="0">
              <a:spcBef>
                <a:spcPts val="100"/>
              </a:spcBef>
              <a:buClrTx/>
              <a:buSzTx/>
              <a:buNone/>
            </a:pPr>
            <a:r>
              <a:rPr lang="en-GB" altLang="en-US" sz="2400" dirty="0" smtClean="0">
                <a:latin typeface="Calibri" panose="020F0502020204030204" pitchFamily="34" charset="0"/>
                <a:cs typeface="Calibri" panose="020F0502020204030204" pitchFamily="34" charset="0"/>
              </a:rPr>
              <a:t>and </a:t>
            </a:r>
            <a:r>
              <a:rPr lang="en-GB" altLang="en-US" sz="2400" dirty="0">
                <a:latin typeface="Calibri" panose="020F0502020204030204" pitchFamily="34" charset="0"/>
                <a:cs typeface="Calibri" panose="020F0502020204030204" pitchFamily="34" charset="0"/>
              </a:rPr>
              <a:t>Nodal </a:t>
            </a:r>
            <a:r>
              <a:rPr lang="en-GB" altLang="en-US" sz="2400" dirty="0" smtClean="0">
                <a:latin typeface="Calibri" panose="020F0502020204030204" pitchFamily="34" charset="0"/>
                <a:cs typeface="Calibri" panose="020F0502020204030204" pitchFamily="34" charset="0"/>
              </a:rPr>
              <a:t>Staging</a:t>
            </a:r>
            <a:endParaRPr lang="en-GB" altLang="en-US" sz="2400" dirty="0">
              <a:latin typeface="Calibri" panose="020F0502020204030204" pitchFamily="34" charset="0"/>
              <a:cs typeface="Calibri" panose="020F0502020204030204" pitchFamily="34" charset="0"/>
            </a:endParaRPr>
          </a:p>
        </p:txBody>
      </p:sp>
      <p:sp>
        <p:nvSpPr>
          <p:cNvPr id="70" name="object 70"/>
          <p:cNvSpPr txBox="1"/>
          <p:nvPr/>
        </p:nvSpPr>
        <p:spPr>
          <a:xfrm>
            <a:off x="5257801" y="3501574"/>
            <a:ext cx="2878662" cy="2213426"/>
          </a:xfrm>
          <a:prstGeom prst="rect">
            <a:avLst/>
          </a:prstGeom>
        </p:spPr>
        <p:txBody>
          <a:bodyPr wrap="square" lIns="0" tIns="195580" rIns="0" bIns="0">
            <a:spAutoFit/>
          </a:bodyPr>
          <a:lstStyle/>
          <a:p>
            <a:pPr marL="12700">
              <a:spcBef>
                <a:spcPts val="1540"/>
              </a:spcBef>
              <a:defRPr/>
            </a:pPr>
            <a:r>
              <a:rPr sz="2400" u="heavy" spc="-10" dirty="0">
                <a:uFill>
                  <a:solidFill>
                    <a:srgbClr val="FFFF66"/>
                  </a:solidFill>
                </a:uFill>
                <a:latin typeface="Calibri" pitchFamily="34" charset="0"/>
                <a:cs typeface="Calibri" pitchFamily="34" charset="0"/>
              </a:rPr>
              <a:t>CT</a:t>
            </a:r>
            <a:endParaRPr sz="2400" dirty="0">
              <a:latin typeface="Calibri" pitchFamily="34" charset="0"/>
              <a:cs typeface="Calibri" pitchFamily="34" charset="0"/>
            </a:endParaRPr>
          </a:p>
          <a:p>
            <a:pPr marL="12700">
              <a:spcBef>
                <a:spcPts val="1445"/>
              </a:spcBef>
              <a:defRPr/>
            </a:pPr>
            <a:r>
              <a:rPr sz="2400" spc="-5" dirty="0">
                <a:latin typeface="Calibri" pitchFamily="34" charset="0"/>
                <a:cs typeface="Calibri" pitchFamily="34" charset="0"/>
              </a:rPr>
              <a:t>Sn</a:t>
            </a:r>
            <a:r>
              <a:rPr sz="2400" spc="-25" dirty="0">
                <a:latin typeface="Calibri" pitchFamily="34" charset="0"/>
                <a:cs typeface="Calibri" pitchFamily="34" charset="0"/>
              </a:rPr>
              <a:t> </a:t>
            </a:r>
            <a:r>
              <a:rPr sz="2400" spc="-5" dirty="0">
                <a:latin typeface="Calibri" pitchFamily="34" charset="0"/>
                <a:cs typeface="Calibri" pitchFamily="34" charset="0"/>
              </a:rPr>
              <a:t>20-86%</a:t>
            </a:r>
            <a:r>
              <a:rPr lang="sr-Cyrl-RS" sz="2400" spc="-5" dirty="0">
                <a:latin typeface="Calibri" pitchFamily="34" charset="0"/>
                <a:cs typeface="Calibri" pitchFamily="34" charset="0"/>
              </a:rPr>
              <a:t> </a:t>
            </a:r>
            <a:r>
              <a:rPr sz="2400" spc="-5" dirty="0">
                <a:latin typeface="Calibri" pitchFamily="34" charset="0"/>
                <a:cs typeface="Calibri" pitchFamily="34" charset="0"/>
              </a:rPr>
              <a:t>(65%)</a:t>
            </a:r>
            <a:endParaRPr sz="2400" dirty="0">
              <a:latin typeface="Calibri" pitchFamily="34" charset="0"/>
              <a:cs typeface="Calibri" pitchFamily="34" charset="0"/>
            </a:endParaRPr>
          </a:p>
          <a:p>
            <a:pPr marL="12700">
              <a:spcBef>
                <a:spcPts val="1440"/>
              </a:spcBef>
              <a:defRPr/>
            </a:pPr>
            <a:r>
              <a:rPr sz="2400" spc="-5" dirty="0">
                <a:latin typeface="Calibri" pitchFamily="34" charset="0"/>
                <a:cs typeface="Calibri" pitchFamily="34" charset="0"/>
              </a:rPr>
              <a:t>Sp 43-90%</a:t>
            </a:r>
            <a:r>
              <a:rPr sz="2400" spc="-30" dirty="0">
                <a:latin typeface="Calibri" pitchFamily="34" charset="0"/>
                <a:cs typeface="Calibri" pitchFamily="34" charset="0"/>
              </a:rPr>
              <a:t> </a:t>
            </a:r>
            <a:r>
              <a:rPr sz="2400" spc="-5" dirty="0">
                <a:latin typeface="Calibri" pitchFamily="34" charset="0"/>
                <a:cs typeface="Calibri" pitchFamily="34" charset="0"/>
              </a:rPr>
              <a:t>(80%)</a:t>
            </a:r>
            <a:endParaRPr sz="2400" dirty="0">
              <a:latin typeface="Calibri" pitchFamily="34" charset="0"/>
              <a:cs typeface="Calibri" pitchFamily="34" charset="0"/>
            </a:endParaRPr>
          </a:p>
          <a:p>
            <a:pPr marL="12700">
              <a:spcBef>
                <a:spcPts val="1440"/>
              </a:spcBef>
              <a:defRPr/>
            </a:pPr>
            <a:r>
              <a:rPr sz="2400" dirty="0">
                <a:latin typeface="Calibri" pitchFamily="34" charset="0"/>
                <a:cs typeface="Calibri" pitchFamily="34" charset="0"/>
              </a:rPr>
              <a:t>Acc 52-79%</a:t>
            </a:r>
            <a:r>
              <a:rPr sz="2400" spc="-110" dirty="0">
                <a:latin typeface="Calibri" pitchFamily="34" charset="0"/>
                <a:cs typeface="Calibri" pitchFamily="34" charset="0"/>
              </a:rPr>
              <a:t> </a:t>
            </a:r>
            <a:r>
              <a:rPr sz="2400" spc="-5" dirty="0">
                <a:latin typeface="Calibri" pitchFamily="34" charset="0"/>
                <a:cs typeface="Calibri" pitchFamily="34" charset="0"/>
              </a:rPr>
              <a:t>(75%)</a:t>
            </a:r>
            <a:endParaRPr sz="2400" dirty="0">
              <a:latin typeface="Calibri" pitchFamily="34" charset="0"/>
              <a:cs typeface="Calibri" pitchFamily="34" charset="0"/>
            </a:endParaRPr>
          </a:p>
        </p:txBody>
      </p:sp>
      <p:sp>
        <p:nvSpPr>
          <p:cNvPr id="71" name="object 71"/>
          <p:cNvSpPr txBox="1"/>
          <p:nvPr/>
        </p:nvSpPr>
        <p:spPr>
          <a:xfrm>
            <a:off x="5029200" y="6481764"/>
            <a:ext cx="5467350" cy="300037"/>
          </a:xfrm>
          <a:prstGeom prst="rect">
            <a:avLst/>
          </a:prstGeom>
        </p:spPr>
        <p:txBody>
          <a:bodyPr lIns="0" tIns="12700" rIns="0" bIns="0">
            <a:spAutoFit/>
          </a:bodyPr>
          <a:lstStyle/>
          <a:p>
            <a:pPr marL="12700" algn="r">
              <a:spcBef>
                <a:spcPts val="100"/>
              </a:spcBef>
              <a:defRPr/>
            </a:pPr>
            <a:r>
              <a:rPr dirty="0" err="1" smtClean="0">
                <a:latin typeface="Calibri" pitchFamily="34" charset="0"/>
                <a:cs typeface="Calibri" pitchFamily="34" charset="0"/>
              </a:rPr>
              <a:t>Dwamena</a:t>
            </a:r>
            <a:r>
              <a:rPr dirty="0" smtClean="0">
                <a:latin typeface="Calibri" pitchFamily="34" charset="0"/>
                <a:cs typeface="Calibri" pitchFamily="34" charset="0"/>
              </a:rPr>
              <a:t> </a:t>
            </a:r>
            <a:r>
              <a:rPr dirty="0">
                <a:latin typeface="Calibri" pitchFamily="34" charset="0"/>
                <a:cs typeface="Calibri" pitchFamily="34" charset="0"/>
              </a:rPr>
              <a:t>et.al., </a:t>
            </a:r>
            <a:r>
              <a:rPr spc="-10" dirty="0">
                <a:latin typeface="Calibri" pitchFamily="34" charset="0"/>
                <a:cs typeface="Calibri" pitchFamily="34" charset="0"/>
              </a:rPr>
              <a:t>Radiology, </a:t>
            </a:r>
            <a:r>
              <a:rPr dirty="0">
                <a:latin typeface="Calibri" pitchFamily="34" charset="0"/>
                <a:cs typeface="Calibri" pitchFamily="34" charset="0"/>
              </a:rPr>
              <a:t>2000:</a:t>
            </a:r>
            <a:r>
              <a:rPr spc="-110" dirty="0">
                <a:latin typeface="Calibri" pitchFamily="34" charset="0"/>
                <a:cs typeface="Calibri" pitchFamily="34" charset="0"/>
              </a:rPr>
              <a:t> </a:t>
            </a:r>
            <a:r>
              <a:rPr spc="5" dirty="0">
                <a:latin typeface="Calibri" pitchFamily="34" charset="0"/>
                <a:cs typeface="Calibri" pitchFamily="34" charset="0"/>
              </a:rPr>
              <a:t>513-536</a:t>
            </a:r>
            <a:endParaRPr dirty="0">
              <a:latin typeface="Calibri" pitchFamily="34" charset="0"/>
              <a:cs typeface="Calibri" pitchFamily="34" charset="0"/>
            </a:endParaRPr>
          </a:p>
        </p:txBody>
      </p:sp>
      <p:sp>
        <p:nvSpPr>
          <p:cNvPr id="38917" name="object 74"/>
          <p:cNvSpPr>
            <a:spLocks noChangeArrowheads="1"/>
          </p:cNvSpPr>
          <p:nvPr/>
        </p:nvSpPr>
        <p:spPr bwMode="auto">
          <a:xfrm>
            <a:off x="2976563" y="88901"/>
            <a:ext cx="639762" cy="658813"/>
          </a:xfrm>
          <a:prstGeom prst="rect">
            <a:avLst/>
          </a:prstGeom>
          <a:blipFill dpi="0" rotWithShape="1">
            <a:blip r:embed="rId2" cstate="print"/>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endParaRPr lang="en-US" altLang="en-US" sz="1800">
              <a:latin typeface="Tahoma" panose="020B0604030504040204" pitchFamily="34" charset="0"/>
            </a:endParaRPr>
          </a:p>
        </p:txBody>
      </p:sp>
      <p:sp>
        <p:nvSpPr>
          <p:cNvPr id="38918" name="object 76"/>
          <p:cNvSpPr>
            <a:spLocks noChangeArrowheads="1"/>
          </p:cNvSpPr>
          <p:nvPr/>
        </p:nvSpPr>
        <p:spPr bwMode="auto">
          <a:xfrm>
            <a:off x="6929438" y="88901"/>
            <a:ext cx="641350" cy="658813"/>
          </a:xfrm>
          <a:prstGeom prst="rect">
            <a:avLst/>
          </a:prstGeom>
          <a:blipFill dpi="0" rotWithShape="1">
            <a:blip r:embed="rId2" cstate="print"/>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endParaRPr lang="en-US" altLang="en-US" sz="1800">
              <a:latin typeface="Tahoma" panose="020B0604030504040204" pitchFamily="34" charset="0"/>
            </a:endParaRPr>
          </a:p>
        </p:txBody>
      </p:sp>
      <p:sp>
        <p:nvSpPr>
          <p:cNvPr id="77" name="object 77"/>
          <p:cNvSpPr txBox="1">
            <a:spLocks noGrp="1"/>
          </p:cNvSpPr>
          <p:nvPr>
            <p:ph type="title"/>
          </p:nvPr>
        </p:nvSpPr>
        <p:spPr>
          <a:xfrm>
            <a:off x="3886200" y="381000"/>
            <a:ext cx="4997450" cy="514350"/>
          </a:xfrm>
        </p:spPr>
        <p:txBody>
          <a:bodyPr vert="horz" wrap="square" lIns="0" tIns="12700" rIns="0" bIns="0" numCol="1" rtlCol="0" anchor="b" anchorCtr="0" compatLnSpc="1">
            <a:prstTxWarp prst="textNoShape">
              <a:avLst/>
            </a:prstTxWarp>
            <a:spAutoFit/>
          </a:bodyPr>
          <a:lstStyle/>
          <a:p>
            <a:pPr marL="12700" eaLnBrk="1" fontAlgn="auto" hangingPunct="1">
              <a:spcBef>
                <a:spcPts val="100"/>
              </a:spcBef>
              <a:spcAft>
                <a:spcPts val="0"/>
              </a:spcAft>
              <a:defRPr/>
            </a:pPr>
            <a:r>
              <a:rPr lang="en-US" dirty="0">
                <a:latin typeface="Calibri" pitchFamily="34" charset="0"/>
                <a:cs typeface="Calibri" pitchFamily="34" charset="0"/>
              </a:rPr>
              <a:t>Staging” NSCLC</a:t>
            </a:r>
          </a:p>
        </p:txBody>
      </p:sp>
      <p:sp>
        <p:nvSpPr>
          <p:cNvPr id="78" name="object 69"/>
          <p:cNvSpPr txBox="1"/>
          <p:nvPr/>
        </p:nvSpPr>
        <p:spPr>
          <a:xfrm>
            <a:off x="8915400" y="3501574"/>
            <a:ext cx="3124200" cy="2213426"/>
          </a:xfrm>
          <a:prstGeom prst="rect">
            <a:avLst/>
          </a:prstGeom>
        </p:spPr>
        <p:txBody>
          <a:bodyPr wrap="square" lIns="0" tIns="195580" rIns="0" bIns="0">
            <a:spAutoFit/>
          </a:bodyPr>
          <a:lstStyle/>
          <a:p>
            <a:pPr marL="12700">
              <a:spcBef>
                <a:spcPts val="1540"/>
              </a:spcBef>
              <a:defRPr/>
            </a:pPr>
            <a:r>
              <a:rPr sz="2400" u="heavy" spc="-5" dirty="0" err="1">
                <a:uFill>
                  <a:solidFill>
                    <a:srgbClr val="FFFF66"/>
                  </a:solidFill>
                </a:uFill>
                <a:latin typeface="Calibri" pitchFamily="34" charset="0"/>
                <a:cs typeface="Calibri" pitchFamily="34" charset="0"/>
              </a:rPr>
              <a:t>FDG</a:t>
            </a:r>
            <a:r>
              <a:rPr sz="2400" u="heavy" spc="-5" dirty="0">
                <a:uFill>
                  <a:solidFill>
                    <a:srgbClr val="FFFF66"/>
                  </a:solidFill>
                </a:uFill>
                <a:latin typeface="Calibri" pitchFamily="34" charset="0"/>
                <a:cs typeface="Calibri" pitchFamily="34" charset="0"/>
              </a:rPr>
              <a:t>-PET</a:t>
            </a:r>
            <a:endParaRPr sz="2400" dirty="0">
              <a:latin typeface="Calibri" pitchFamily="34" charset="0"/>
              <a:cs typeface="Calibri" pitchFamily="34" charset="0"/>
            </a:endParaRPr>
          </a:p>
          <a:p>
            <a:pPr marL="12700">
              <a:spcBef>
                <a:spcPts val="1445"/>
              </a:spcBef>
              <a:defRPr/>
            </a:pPr>
            <a:r>
              <a:rPr sz="2400" spc="-5" dirty="0">
                <a:latin typeface="Calibri" pitchFamily="34" charset="0"/>
                <a:cs typeface="Calibri" pitchFamily="34" charset="0"/>
              </a:rPr>
              <a:t>Sn 67-100%</a:t>
            </a:r>
            <a:r>
              <a:rPr sz="2400" spc="-15" dirty="0">
                <a:latin typeface="Calibri" pitchFamily="34" charset="0"/>
                <a:cs typeface="Calibri" pitchFamily="34" charset="0"/>
              </a:rPr>
              <a:t> </a:t>
            </a:r>
            <a:r>
              <a:rPr sz="2400" spc="-5" dirty="0">
                <a:latin typeface="Calibri" pitchFamily="34" charset="0"/>
                <a:cs typeface="Calibri" pitchFamily="34" charset="0"/>
              </a:rPr>
              <a:t>(89%)</a:t>
            </a:r>
            <a:endParaRPr sz="2400" dirty="0">
              <a:latin typeface="Calibri" pitchFamily="34" charset="0"/>
              <a:cs typeface="Calibri" pitchFamily="34" charset="0"/>
            </a:endParaRPr>
          </a:p>
          <a:p>
            <a:pPr marL="12700">
              <a:spcBef>
                <a:spcPts val="1440"/>
              </a:spcBef>
              <a:defRPr/>
            </a:pPr>
            <a:r>
              <a:rPr sz="2400" spc="-5" dirty="0">
                <a:latin typeface="Calibri" pitchFamily="34" charset="0"/>
                <a:cs typeface="Calibri" pitchFamily="34" charset="0"/>
              </a:rPr>
              <a:t>Sp 79-100%</a:t>
            </a:r>
            <a:r>
              <a:rPr sz="2400" spc="-25" dirty="0">
                <a:latin typeface="Calibri" pitchFamily="34" charset="0"/>
                <a:cs typeface="Calibri" pitchFamily="34" charset="0"/>
              </a:rPr>
              <a:t> </a:t>
            </a:r>
            <a:r>
              <a:rPr sz="2400" spc="-5" dirty="0">
                <a:latin typeface="Calibri" pitchFamily="34" charset="0"/>
                <a:cs typeface="Calibri" pitchFamily="34" charset="0"/>
              </a:rPr>
              <a:t>(92%)</a:t>
            </a:r>
            <a:endParaRPr lang="sr-Cyrl-RS" sz="2400" dirty="0">
              <a:latin typeface="Calibri" pitchFamily="34" charset="0"/>
              <a:cs typeface="Calibri" pitchFamily="34" charset="0"/>
            </a:endParaRPr>
          </a:p>
          <a:p>
            <a:pPr marL="12700">
              <a:spcBef>
                <a:spcPts val="1440"/>
              </a:spcBef>
              <a:defRPr/>
            </a:pPr>
            <a:r>
              <a:rPr sz="2400" dirty="0">
                <a:latin typeface="Calibri" pitchFamily="34" charset="0"/>
                <a:cs typeface="Calibri" pitchFamily="34" charset="0"/>
              </a:rPr>
              <a:t>Acc 78-100%</a:t>
            </a:r>
            <a:r>
              <a:rPr sz="2400" spc="-90" dirty="0">
                <a:latin typeface="Calibri" pitchFamily="34" charset="0"/>
                <a:cs typeface="Calibri" pitchFamily="34" charset="0"/>
              </a:rPr>
              <a:t> </a:t>
            </a:r>
            <a:r>
              <a:rPr sz="2400" spc="-5" dirty="0">
                <a:latin typeface="Calibri" pitchFamily="34" charset="0"/>
                <a:cs typeface="Calibri" pitchFamily="34" charset="0"/>
              </a:rPr>
              <a:t>(90%)</a:t>
            </a:r>
            <a:endParaRPr sz="2400" dirty="0">
              <a:latin typeface="Calibri" pitchFamily="34" charset="0"/>
              <a:cs typeface="Calibri" pitchFamily="34" charset="0"/>
            </a:endParaRPr>
          </a:p>
        </p:txBody>
      </p:sp>
    </p:spTree>
  </p:cSld>
  <p:clrMapOvr>
    <a:masterClrMapping/>
  </p:clrMapOvr>
  <p:transition spd="slow" advTm="15324"/>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object 2"/>
          <p:cNvSpPr>
            <a:spLocks noChangeArrowheads="1"/>
          </p:cNvSpPr>
          <p:nvPr/>
        </p:nvSpPr>
        <p:spPr bwMode="auto">
          <a:xfrm>
            <a:off x="3048000" y="152400"/>
            <a:ext cx="5684838" cy="6324600"/>
          </a:xfrm>
          <a:prstGeom prst="rect">
            <a:avLst/>
          </a:prstGeom>
          <a:blipFill dpi="0" rotWithShape="1">
            <a:blip r:embed="rId2" cstate="print"/>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endParaRPr lang="en-US" altLang="en-US" sz="1800">
              <a:latin typeface="Tahoma" panose="020B0604030504040204" pitchFamily="34" charset="0"/>
            </a:endParaRPr>
          </a:p>
        </p:txBody>
      </p:sp>
    </p:spTree>
  </p:cSld>
  <p:clrMapOvr>
    <a:masterClrMapping/>
  </p:clrMapOvr>
  <p:transition spd="slow" advTm="2583"/>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1981200" y="152400"/>
            <a:ext cx="8229600" cy="762000"/>
          </a:xfrm>
        </p:spPr>
        <p:txBody>
          <a:bodyPr/>
          <a:lstStyle/>
          <a:p>
            <a:pPr algn="ctr" eaLnBrk="1" hangingPunct="1">
              <a:defRPr/>
            </a:pPr>
            <a:r>
              <a:rPr lang="fr-FR" b="1" dirty="0" smtClean="0">
                <a:latin typeface="Cambria" panose="02040503050406030204" pitchFamily="18" charset="0"/>
                <a:ea typeface="Cambria" panose="02040503050406030204" pitchFamily="18" charset="0"/>
              </a:rPr>
              <a:t>PERFUSION SCINTIGRAPHY</a:t>
            </a:r>
            <a:endParaRPr lang="en-US" altLang="en-US" dirty="0">
              <a:latin typeface="+mn-lt"/>
            </a:endParaRPr>
          </a:p>
        </p:txBody>
      </p:sp>
      <p:sp>
        <p:nvSpPr>
          <p:cNvPr id="133123" name="Rectangle 3"/>
          <p:cNvSpPr>
            <a:spLocks noGrp="1" noChangeArrowheads="1"/>
          </p:cNvSpPr>
          <p:nvPr>
            <p:ph idx="1"/>
          </p:nvPr>
        </p:nvSpPr>
        <p:spPr>
          <a:xfrm>
            <a:off x="609600" y="1219201"/>
            <a:ext cx="11049000" cy="5181599"/>
          </a:xfrm>
        </p:spPr>
        <p:txBody>
          <a:bodyPr rtlCol="0">
            <a:normAutofit/>
          </a:bodyPr>
          <a:lstStyle/>
          <a:p>
            <a:pPr marL="0" eaLnBrk="1" fontAlgn="auto" hangingPunct="1">
              <a:spcAft>
                <a:spcPts val="0"/>
              </a:spcAft>
              <a:buNone/>
              <a:defRPr/>
            </a:pPr>
            <a:r>
              <a:rPr lang="sr-Latn-RS" sz="2800" dirty="0" smtClean="0"/>
              <a:t>M</a:t>
            </a:r>
            <a:r>
              <a:rPr lang="en-US" sz="2800" dirty="0" err="1" smtClean="0"/>
              <a:t>icroembolization</a:t>
            </a:r>
            <a:r>
              <a:rPr lang="en-US" sz="2800" dirty="0" smtClean="0"/>
              <a:t> of </a:t>
            </a:r>
            <a:r>
              <a:rPr lang="en-US" sz="2800" dirty="0" err="1" smtClean="0"/>
              <a:t>precapillari</a:t>
            </a:r>
            <a:r>
              <a:rPr lang="sr-Latn-RS" sz="2800" dirty="0" smtClean="0"/>
              <a:t>e vessels</a:t>
            </a:r>
            <a:r>
              <a:rPr lang="en-US" sz="2800" dirty="0" smtClean="0"/>
              <a:t> (1/1000) with particles whose diameter is larger (20-50μ) than the diameter of pulmonary capillaries (8.2μ). </a:t>
            </a:r>
            <a:endParaRPr lang="sr-Latn-RS" sz="2800" dirty="0" smtClean="0"/>
          </a:p>
          <a:p>
            <a:pPr marL="0" eaLnBrk="1" fontAlgn="auto" hangingPunct="1">
              <a:spcAft>
                <a:spcPts val="0"/>
              </a:spcAft>
              <a:buNone/>
              <a:defRPr/>
            </a:pPr>
            <a:endParaRPr lang="sr-Latn-RS" sz="2800" dirty="0" smtClean="0"/>
          </a:p>
          <a:p>
            <a:pPr marL="0" eaLnBrk="1" fontAlgn="auto" hangingPunct="1">
              <a:spcAft>
                <a:spcPts val="0"/>
              </a:spcAft>
              <a:buNone/>
              <a:defRPr/>
            </a:pPr>
            <a:r>
              <a:rPr lang="en-US" sz="2800" dirty="0" smtClean="0"/>
              <a:t>Radiopharmaceuticals: </a:t>
            </a:r>
            <a:endParaRPr lang="sr-Latn-RS" sz="2800" dirty="0" smtClean="0"/>
          </a:p>
          <a:p>
            <a:pPr marL="0" eaLnBrk="1" fontAlgn="auto" hangingPunct="1">
              <a:spcAft>
                <a:spcPts val="0"/>
              </a:spcAft>
              <a:buNone/>
              <a:defRPr/>
            </a:pPr>
            <a:r>
              <a:rPr lang="en-US" sz="2800" baseline="30000" dirty="0" smtClean="0"/>
              <a:t>99m</a:t>
            </a:r>
            <a:r>
              <a:rPr lang="en-US" sz="2800" dirty="0" smtClean="0"/>
              <a:t>Tc-macroaggregated human serum albumin (MAA) (minimum 100000 particles, optimal 200000-600000, caution with D-L shunt!!! T1/2 </a:t>
            </a:r>
            <a:r>
              <a:rPr lang="en-US" sz="2800" dirty="0" err="1" smtClean="0"/>
              <a:t>biol</a:t>
            </a:r>
            <a:r>
              <a:rPr lang="en-US" sz="2800" dirty="0" smtClean="0"/>
              <a:t> = 2-4h) </a:t>
            </a:r>
            <a:endParaRPr lang="sr-Latn-RS" sz="2800" dirty="0" smtClean="0"/>
          </a:p>
          <a:p>
            <a:pPr marL="0" eaLnBrk="1" fontAlgn="auto" hangingPunct="1">
              <a:spcAft>
                <a:spcPts val="0"/>
              </a:spcAft>
              <a:buNone/>
              <a:defRPr/>
            </a:pPr>
            <a:r>
              <a:rPr lang="en-US" sz="2800" baseline="30000" dirty="0" smtClean="0"/>
              <a:t>99m</a:t>
            </a:r>
            <a:r>
              <a:rPr lang="en-US" sz="2800" dirty="0" smtClean="0"/>
              <a:t>Tc-albumin microspheres </a:t>
            </a:r>
            <a:endParaRPr lang="sr-Latn-RS" sz="2800" dirty="0" smtClean="0"/>
          </a:p>
          <a:p>
            <a:pPr marL="0" eaLnBrk="1" fontAlgn="auto" hangingPunct="1">
              <a:spcAft>
                <a:spcPts val="0"/>
              </a:spcAft>
              <a:buNone/>
              <a:defRPr/>
            </a:pPr>
            <a:r>
              <a:rPr lang="en-US" sz="2800" baseline="30000" dirty="0" smtClean="0"/>
              <a:t>133</a:t>
            </a:r>
            <a:r>
              <a:rPr lang="en-US" sz="2800" dirty="0" smtClean="0"/>
              <a:t>Xe dissolved in saline for </a:t>
            </a:r>
            <a:r>
              <a:rPr lang="en-US" sz="2800" dirty="0" err="1" smtClean="0"/>
              <a:t>i.v</a:t>
            </a:r>
            <a:r>
              <a:rPr lang="en-US" sz="2800" dirty="0" smtClean="0"/>
              <a:t>. application</a:t>
            </a:r>
            <a:endParaRPr lang="sr-Cyrl-CS" sz="2800" dirty="0"/>
          </a:p>
        </p:txBody>
      </p:sp>
    </p:spTree>
  </p:cSld>
  <p:clrMapOvr>
    <a:masterClrMapping/>
  </p:clrMapOvr>
  <p:transition spd="slow" advTm="26788"/>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2895600" y="152400"/>
            <a:ext cx="6172200" cy="6172200"/>
            <a:chOff x="2971800" y="457200"/>
            <a:chExt cx="6172200" cy="6172200"/>
          </a:xfrm>
        </p:grpSpPr>
        <p:sp>
          <p:nvSpPr>
            <p:cNvPr id="46082" name="object 2"/>
            <p:cNvSpPr>
              <a:spLocks noChangeArrowheads="1"/>
            </p:cNvSpPr>
            <p:nvPr/>
          </p:nvSpPr>
          <p:spPr bwMode="auto">
            <a:xfrm>
              <a:off x="2971800" y="457200"/>
              <a:ext cx="6172200" cy="6172200"/>
            </a:xfrm>
            <a:prstGeom prst="rect">
              <a:avLst/>
            </a:prstGeom>
            <a:blipFill dpi="0" rotWithShape="1">
              <a:blip r:embed="rId2" cstate="print"/>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endParaRPr lang="en-US" altLang="en-US" sz="1800">
                <a:latin typeface="Tahoma" panose="020B0604030504040204" pitchFamily="34" charset="0"/>
              </a:endParaRPr>
            </a:p>
          </p:txBody>
        </p:sp>
        <p:sp>
          <p:nvSpPr>
            <p:cNvPr id="46083" name="object 3"/>
            <p:cNvSpPr>
              <a:spLocks/>
            </p:cNvSpPr>
            <p:nvPr/>
          </p:nvSpPr>
          <p:spPr bwMode="auto">
            <a:xfrm>
              <a:off x="2971800" y="533400"/>
              <a:ext cx="685800" cy="0"/>
            </a:xfrm>
            <a:custGeom>
              <a:avLst/>
              <a:gdLst>
                <a:gd name="T0" fmla="*/ 0 w 685800"/>
                <a:gd name="T1" fmla="*/ 685800 w 685800"/>
                <a:gd name="T2" fmla="*/ 0 60000 65536"/>
                <a:gd name="T3" fmla="*/ 0 60000 65536"/>
              </a:gdLst>
              <a:ahLst/>
              <a:cxnLst>
                <a:cxn ang="T2">
                  <a:pos x="T0" y="0"/>
                </a:cxn>
                <a:cxn ang="T3">
                  <a:pos x="T1" y="0"/>
                </a:cxn>
              </a:cxnLst>
              <a:rect l="0" t="0" r="r" b="b"/>
              <a:pathLst>
                <a:path w="685800">
                  <a:moveTo>
                    <a:pt x="0" y="0"/>
                  </a:moveTo>
                  <a:lnTo>
                    <a:pt x="685800" y="0"/>
                  </a:lnTo>
                </a:path>
              </a:pathLst>
            </a:custGeom>
            <a:noFill/>
            <a:ln w="762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46084" name="object 4"/>
            <p:cNvSpPr>
              <a:spLocks/>
            </p:cNvSpPr>
            <p:nvPr/>
          </p:nvSpPr>
          <p:spPr bwMode="auto">
            <a:xfrm>
              <a:off x="2971800" y="3657600"/>
              <a:ext cx="685800" cy="0"/>
            </a:xfrm>
            <a:custGeom>
              <a:avLst/>
              <a:gdLst>
                <a:gd name="T0" fmla="*/ 0 w 685800"/>
                <a:gd name="T1" fmla="*/ 685800 w 685800"/>
                <a:gd name="T2" fmla="*/ 0 60000 65536"/>
                <a:gd name="T3" fmla="*/ 0 60000 65536"/>
              </a:gdLst>
              <a:ahLst/>
              <a:cxnLst>
                <a:cxn ang="T2">
                  <a:pos x="T0" y="0"/>
                </a:cxn>
                <a:cxn ang="T3">
                  <a:pos x="T1" y="0"/>
                </a:cxn>
              </a:cxnLst>
              <a:rect l="0" t="0" r="r" b="b"/>
              <a:pathLst>
                <a:path w="685800">
                  <a:moveTo>
                    <a:pt x="0" y="0"/>
                  </a:moveTo>
                  <a:lnTo>
                    <a:pt x="685800" y="0"/>
                  </a:lnTo>
                </a:path>
              </a:pathLst>
            </a:custGeom>
            <a:noFill/>
            <a:ln w="762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46085" name="object 5"/>
            <p:cNvSpPr>
              <a:spLocks/>
            </p:cNvSpPr>
            <p:nvPr/>
          </p:nvSpPr>
          <p:spPr bwMode="auto">
            <a:xfrm>
              <a:off x="6019800" y="533400"/>
              <a:ext cx="685800" cy="0"/>
            </a:xfrm>
            <a:custGeom>
              <a:avLst/>
              <a:gdLst>
                <a:gd name="T0" fmla="*/ 0 w 685800"/>
                <a:gd name="T1" fmla="*/ 685800 w 685800"/>
                <a:gd name="T2" fmla="*/ 0 60000 65536"/>
                <a:gd name="T3" fmla="*/ 0 60000 65536"/>
              </a:gdLst>
              <a:ahLst/>
              <a:cxnLst>
                <a:cxn ang="T2">
                  <a:pos x="T0" y="0"/>
                </a:cxn>
                <a:cxn ang="T3">
                  <a:pos x="T1" y="0"/>
                </a:cxn>
              </a:cxnLst>
              <a:rect l="0" t="0" r="r" b="b"/>
              <a:pathLst>
                <a:path w="685800">
                  <a:moveTo>
                    <a:pt x="0" y="0"/>
                  </a:moveTo>
                  <a:lnTo>
                    <a:pt x="685800" y="0"/>
                  </a:lnTo>
                </a:path>
              </a:pathLst>
            </a:custGeom>
            <a:noFill/>
            <a:ln w="76200">
              <a:solidFill>
                <a:srgbClr val="FFFFFF"/>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grpSp>
    </p:spTree>
  </p:cSld>
  <p:clrMapOvr>
    <a:masterClrMapping/>
  </p:clrMapOvr>
  <p:transition spd="slow" advTm="1011"/>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3738563" y="142876"/>
            <a:ext cx="4572000" cy="6423025"/>
          </a:xfrm>
          <a:noFill/>
        </p:spPr>
      </p:pic>
      <p:sp>
        <p:nvSpPr>
          <p:cNvPr id="6" name="Titre 1"/>
          <p:cNvSpPr txBox="1">
            <a:spLocks/>
          </p:cNvSpPr>
          <p:nvPr/>
        </p:nvSpPr>
        <p:spPr bwMode="auto">
          <a:xfrm>
            <a:off x="1981200" y="274638"/>
            <a:ext cx="8401050" cy="1143000"/>
          </a:xfrm>
          <a:prstGeom prst="rect">
            <a:avLst/>
          </a:prstGeom>
          <a:noFill/>
          <a:ln w="9525">
            <a:noFill/>
            <a:miter lim="800000"/>
            <a:headEnd/>
            <a:tailEnd/>
          </a:ln>
          <a:effectLst/>
        </p:spPr>
        <p:txBody>
          <a:bodyPr anchor="ctr"/>
          <a:lstStyle/>
          <a:p>
            <a:pPr>
              <a:defRPr/>
            </a:pPr>
            <a:r>
              <a:rPr lang="en-CA" sz="4400" kern="0" dirty="0">
                <a:latin typeface="Comic Sans MS" pitchFamily="66" charset="0"/>
                <a:ea typeface="+mj-ea"/>
                <a:cs typeface="+mj-cs"/>
              </a:rPr>
              <a:t>TNM						2009</a:t>
            </a:r>
            <a:endParaRPr lang="fr-CA" sz="4400" kern="0" dirty="0">
              <a:latin typeface="Comic Sans MS" pitchFamily="66" charset="0"/>
              <a:ea typeface="+mj-ea"/>
              <a:cs typeface="+mj-cs"/>
            </a:endParaRPr>
          </a:p>
        </p:txBody>
      </p:sp>
      <p:sp>
        <p:nvSpPr>
          <p:cNvPr id="24580" name="Rectangle 3"/>
          <p:cNvSpPr>
            <a:spLocks noChangeArrowheads="1"/>
          </p:cNvSpPr>
          <p:nvPr/>
        </p:nvSpPr>
        <p:spPr bwMode="auto">
          <a:xfrm>
            <a:off x="1524000" y="5715000"/>
            <a:ext cx="216058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r>
              <a:rPr lang="en-CA" sz="1600">
                <a:latin typeface="Comic Sans MS" panose="030F0702030302020204" pitchFamily="66" charset="0"/>
              </a:rPr>
              <a:t>Lababede O, Chest 2011; 139: 183-189 </a:t>
            </a:r>
            <a:endParaRPr lang="fr-CA" sz="1600">
              <a:latin typeface="Comic Sans MS" panose="030F0702030302020204" pitchFamily="66" charset="0"/>
            </a:endParaRPr>
          </a:p>
        </p:txBody>
      </p:sp>
      <p:pic>
        <p:nvPicPr>
          <p:cNvPr id="2458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7751" y="6357938"/>
            <a:ext cx="1800225" cy="360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Tree>
    <p:extLst>
      <p:ext uri="{BB962C8B-B14F-4D97-AF65-F5344CB8AC3E}">
        <p14:creationId xmlns:p14="http://schemas.microsoft.com/office/powerpoint/2010/main" val="113258800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666875" y="1143000"/>
            <a:ext cx="3733800" cy="4046538"/>
          </a:xfrm>
          <a:noFill/>
        </p:spPr>
      </p:pic>
      <p:pic>
        <p:nvPicPr>
          <p:cNvPr id="2560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86400" y="1428751"/>
            <a:ext cx="5181600" cy="357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type="none" w="lg" len="lg"/>
                <a:tailEnd type="none" w="lg" len="lg"/>
              </a14:hiddenLine>
            </a:ext>
          </a:extLst>
        </p:spPr>
      </p:pic>
      <p:sp>
        <p:nvSpPr>
          <p:cNvPr id="25604" name="Rectangle 3"/>
          <p:cNvSpPr>
            <a:spLocks noChangeArrowheads="1"/>
          </p:cNvSpPr>
          <p:nvPr/>
        </p:nvSpPr>
        <p:spPr bwMode="auto">
          <a:xfrm>
            <a:off x="1952625" y="5715000"/>
            <a:ext cx="216058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r>
              <a:rPr lang="en-CA" sz="1600">
                <a:latin typeface="Comic Sans MS" panose="030F0702030302020204" pitchFamily="66" charset="0"/>
              </a:rPr>
              <a:t>Detterbeck F, Chest 2009; 136: 260-271</a:t>
            </a:r>
            <a:endParaRPr lang="fr-CA" sz="1600">
              <a:latin typeface="Comic Sans MS" panose="030F0702030302020204" pitchFamily="66" charset="0"/>
            </a:endParaRPr>
          </a:p>
        </p:txBody>
      </p:sp>
      <p:sp>
        <p:nvSpPr>
          <p:cNvPr id="5" name="TextBox 4"/>
          <p:cNvSpPr txBox="1">
            <a:spLocks noChangeArrowheads="1"/>
          </p:cNvSpPr>
          <p:nvPr/>
        </p:nvSpPr>
        <p:spPr bwMode="auto">
          <a:xfrm>
            <a:off x="609600" y="285750"/>
            <a:ext cx="104394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pPr algn="ctr"/>
            <a:r>
              <a:rPr lang="sr-Latn-RS" dirty="0" smtClean="0">
                <a:latin typeface="Comic Sans MS" panose="030F0702030302020204" pitchFamily="66" charset="0"/>
              </a:rPr>
              <a:t>TNM</a:t>
            </a:r>
            <a:endParaRPr lang="en-US" sz="4000" dirty="0">
              <a:latin typeface="Comic Sans MS" panose="030F0702030302020204" pitchFamily="66" charset="0"/>
            </a:endParaRPr>
          </a:p>
        </p:txBody>
      </p:sp>
      <p:cxnSp>
        <p:nvCxnSpPr>
          <p:cNvPr id="25606" name="Straight Connector 6"/>
          <p:cNvCxnSpPr>
            <a:cxnSpLocks noChangeShapeType="1"/>
          </p:cNvCxnSpPr>
          <p:nvPr/>
        </p:nvCxnSpPr>
        <p:spPr bwMode="auto">
          <a:xfrm>
            <a:off x="1809750" y="4357689"/>
            <a:ext cx="3500438" cy="1587"/>
          </a:xfrm>
          <a:prstGeom prst="line">
            <a:avLst/>
          </a:prstGeom>
          <a:noFill/>
          <a:ln w="31750" algn="ctr">
            <a:solidFill>
              <a:srgbClr val="C00000"/>
            </a:solidFill>
            <a:round/>
            <a:headEnd type="stealth" w="lg" len="lg"/>
            <a:tailEnd type="none" w="lg" len="lg"/>
          </a:ln>
          <a:extLst>
            <a:ext uri="{909E8E84-426E-40DD-AFC4-6F175D3DCCD1}">
              <a14:hiddenFill xmlns:a14="http://schemas.microsoft.com/office/drawing/2010/main">
                <a:noFill/>
              </a14:hiddenFill>
            </a:ext>
          </a:extLst>
        </p:spPr>
      </p:cxnSp>
      <p:cxnSp>
        <p:nvCxnSpPr>
          <p:cNvPr id="25607" name="Straight Connector 17"/>
          <p:cNvCxnSpPr>
            <a:cxnSpLocks noChangeShapeType="1"/>
          </p:cNvCxnSpPr>
          <p:nvPr/>
        </p:nvCxnSpPr>
        <p:spPr bwMode="auto">
          <a:xfrm rot="5400000">
            <a:off x="2380457" y="3715544"/>
            <a:ext cx="428625" cy="1588"/>
          </a:xfrm>
          <a:prstGeom prst="line">
            <a:avLst/>
          </a:prstGeom>
          <a:noFill/>
          <a:ln w="31750" algn="ctr">
            <a:solidFill>
              <a:srgbClr val="C00000"/>
            </a:solidFill>
            <a:round/>
            <a:headEnd type="stealth" w="lg" len="lg"/>
            <a:tailEnd type="none" w="lg" len="lg"/>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51217497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2252662" y="6019800"/>
            <a:ext cx="4419600" cy="990600"/>
          </a:xfrm>
        </p:spPr>
        <p:txBody>
          <a:bodyPr/>
          <a:lstStyle/>
          <a:p>
            <a:r>
              <a:rPr lang="en-US" sz="2000" dirty="0" smtClean="0">
                <a:latin typeface="Comic Sans MS" panose="030F0702030302020204" pitchFamily="66" charset="0"/>
              </a:rPr>
              <a:t>surgically </a:t>
            </a:r>
            <a:r>
              <a:rPr lang="en-US" sz="2000" dirty="0" err="1">
                <a:latin typeface="Comic Sans MS" panose="030F0702030302020204" pitchFamily="66" charset="0"/>
              </a:rPr>
              <a:t>resectable</a:t>
            </a:r>
            <a:r>
              <a:rPr lang="en-US" sz="2000" dirty="0">
                <a:latin typeface="Comic Sans MS" panose="030F0702030302020204" pitchFamily="66" charset="0"/>
              </a:rPr>
              <a:t>. </a:t>
            </a:r>
            <a:r>
              <a:rPr lang="en-US" sz="2000" dirty="0" smtClean="0">
                <a:latin typeface="Comic Sans MS" panose="030F0702030302020204" pitchFamily="66" charset="0"/>
              </a:rPr>
              <a:t/>
            </a:r>
            <a:br>
              <a:rPr lang="en-US" sz="2000" dirty="0" smtClean="0">
                <a:latin typeface="Comic Sans MS" panose="030F0702030302020204" pitchFamily="66" charset="0"/>
              </a:rPr>
            </a:br>
            <a:endParaRPr lang="en-US" sz="2000" dirty="0" smtClean="0"/>
          </a:p>
        </p:txBody>
      </p:sp>
      <p:pic>
        <p:nvPicPr>
          <p:cNvPr id="27651"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295400" y="616918"/>
            <a:ext cx="3929062" cy="5227638"/>
          </a:xfrm>
          <a:noFill/>
        </p:spPr>
      </p:pic>
      <p:pic>
        <p:nvPicPr>
          <p:cNvPr id="4" name="Content Placeholder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616918"/>
            <a:ext cx="4768850" cy="431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3"/>
          <p:cNvSpPr txBox="1">
            <a:spLocks noChangeArrowheads="1"/>
          </p:cNvSpPr>
          <p:nvPr/>
        </p:nvSpPr>
        <p:spPr bwMode="auto">
          <a:xfrm>
            <a:off x="6356350" y="4929189"/>
            <a:ext cx="477839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r>
              <a:rPr lang="en-US" sz="2000">
                <a:latin typeface="Comic Sans MS" panose="030F0702030302020204" pitchFamily="66" charset="0"/>
              </a:rPr>
              <a:t>not surgically resectable</a:t>
            </a:r>
            <a:endParaRPr lang="en-US" sz="2000"/>
          </a:p>
        </p:txBody>
      </p:sp>
      <p:sp>
        <p:nvSpPr>
          <p:cNvPr id="6" name="TextBox 4"/>
          <p:cNvSpPr txBox="1">
            <a:spLocks noChangeArrowheads="1"/>
          </p:cNvSpPr>
          <p:nvPr/>
        </p:nvSpPr>
        <p:spPr bwMode="auto">
          <a:xfrm>
            <a:off x="6553200" y="2514600"/>
            <a:ext cx="540067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r>
              <a:rPr lang="en-US" sz="2000" dirty="0" err="1">
                <a:latin typeface="Comic Sans MS" panose="030F0702030302020204" pitchFamily="66" charset="0"/>
              </a:rPr>
              <a:t>potentialy</a:t>
            </a:r>
            <a:r>
              <a:rPr lang="en-US" sz="2000" dirty="0">
                <a:latin typeface="Comic Sans MS" panose="030F0702030302020204" pitchFamily="66" charset="0"/>
              </a:rPr>
              <a:t> surgically </a:t>
            </a:r>
            <a:r>
              <a:rPr lang="en-US" sz="2000" dirty="0" err="1" smtClean="0">
                <a:latin typeface="Comic Sans MS" panose="030F0702030302020204" pitchFamily="66" charset="0"/>
              </a:rPr>
              <a:t>resectable</a:t>
            </a:r>
            <a:r>
              <a:rPr lang="en-US" sz="2000" dirty="0" smtClean="0">
                <a:latin typeface="Comic Sans MS" panose="030F0702030302020204" pitchFamily="66" charset="0"/>
              </a:rPr>
              <a:t> </a:t>
            </a:r>
            <a:r>
              <a:rPr lang="en-US" sz="2000" dirty="0">
                <a:latin typeface="Comic Sans MS" panose="030F0702030302020204" pitchFamily="66" charset="0"/>
              </a:rPr>
              <a:t>with </a:t>
            </a:r>
            <a:r>
              <a:rPr lang="sr-Latn-RS" sz="2000" dirty="0" smtClean="0">
                <a:latin typeface="Comic Sans MS" panose="030F0702030302020204" pitchFamily="66" charset="0"/>
              </a:rPr>
              <a:t>CHT</a:t>
            </a:r>
            <a:endParaRPr lang="en-US" sz="2000" dirty="0"/>
          </a:p>
        </p:txBody>
      </p:sp>
    </p:spTree>
    <p:extLst>
      <p:ext uri="{BB962C8B-B14F-4D97-AF65-F5344CB8AC3E}">
        <p14:creationId xmlns:p14="http://schemas.microsoft.com/office/powerpoint/2010/main" val="124800753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a:xfrm>
            <a:off x="2209800" y="158749"/>
            <a:ext cx="9322025" cy="865188"/>
          </a:xfrm>
        </p:spPr>
        <p:txBody>
          <a:bodyPr/>
          <a:lstStyle/>
          <a:p>
            <a:pPr algn="ctr"/>
            <a:r>
              <a:rPr lang="en-US" sz="3600" dirty="0">
                <a:latin typeface="Comic Sans MS" panose="030F0702030302020204" pitchFamily="66" charset="0"/>
              </a:rPr>
              <a:t>LIMITATIONS OF CT</a:t>
            </a:r>
          </a:p>
        </p:txBody>
      </p:sp>
      <p:sp>
        <p:nvSpPr>
          <p:cNvPr id="3" name="Content Placeholder 2"/>
          <p:cNvSpPr>
            <a:spLocks noGrp="1"/>
          </p:cNvSpPr>
          <p:nvPr>
            <p:ph idx="1"/>
          </p:nvPr>
        </p:nvSpPr>
        <p:spPr>
          <a:xfrm>
            <a:off x="1371600" y="1390032"/>
            <a:ext cx="10287000" cy="4953000"/>
          </a:xfrm>
        </p:spPr>
        <p:txBody>
          <a:bodyPr/>
          <a:lstStyle/>
          <a:p>
            <a:pPr>
              <a:defRPr/>
            </a:pPr>
            <a:r>
              <a:rPr lang="en-US" dirty="0" smtClean="0">
                <a:latin typeface="Comic Sans MS" pitchFamily="66" charset="0"/>
              </a:rPr>
              <a:t>Limited ability to differentiate benign from malignant lesions</a:t>
            </a:r>
          </a:p>
          <a:p>
            <a:pPr>
              <a:defRPr/>
            </a:pPr>
            <a:r>
              <a:rPr lang="en-US" dirty="0" smtClean="0">
                <a:latin typeface="Comic Sans MS" pitchFamily="66" charset="0"/>
              </a:rPr>
              <a:t>Limited usefulness in the detection of chest wall and mediastinal invasion</a:t>
            </a:r>
          </a:p>
          <a:p>
            <a:pPr lvl="1">
              <a:defRPr/>
            </a:pPr>
            <a:r>
              <a:rPr lang="en-US" dirty="0" smtClean="0">
                <a:latin typeface="Comic Sans MS" pitchFamily="66" charset="0"/>
              </a:rPr>
              <a:t>Sensitivity &amp; Specificity = 50-70%</a:t>
            </a:r>
            <a:r>
              <a:rPr lang="en-US" baseline="30000" dirty="0" smtClean="0">
                <a:latin typeface="Comic Sans MS" pitchFamily="66" charset="0"/>
              </a:rPr>
              <a:t>1</a:t>
            </a:r>
          </a:p>
          <a:p>
            <a:pPr>
              <a:defRPr/>
            </a:pPr>
            <a:r>
              <a:rPr lang="en-US" dirty="0" smtClean="0">
                <a:latin typeface="Comic Sans MS" pitchFamily="66" charset="0"/>
              </a:rPr>
              <a:t>Several meta-analysis reported low sensitivity  and specificity of CT for mediastinal LN involvement:</a:t>
            </a:r>
          </a:p>
          <a:p>
            <a:pPr lvl="1">
              <a:defRPr/>
            </a:pPr>
            <a:r>
              <a:rPr lang="en-US" dirty="0" smtClean="0">
                <a:latin typeface="Comic Sans MS" pitchFamily="66" charset="0"/>
              </a:rPr>
              <a:t>Sensitivity = 50-65% </a:t>
            </a:r>
            <a:r>
              <a:rPr lang="en-US" baseline="30000" dirty="0" smtClean="0">
                <a:latin typeface="Comic Sans MS" pitchFamily="66" charset="0"/>
              </a:rPr>
              <a:t>2</a:t>
            </a:r>
          </a:p>
          <a:p>
            <a:pPr lvl="1">
              <a:defRPr/>
            </a:pPr>
            <a:r>
              <a:rPr lang="en-US" dirty="0" smtClean="0">
                <a:latin typeface="Comic Sans MS" pitchFamily="66" charset="0"/>
              </a:rPr>
              <a:t>Specificity = 65-85%</a:t>
            </a:r>
          </a:p>
        </p:txBody>
      </p:sp>
      <p:sp>
        <p:nvSpPr>
          <p:cNvPr id="30724" name="TextBox 3"/>
          <p:cNvSpPr txBox="1">
            <a:spLocks noChangeArrowheads="1"/>
          </p:cNvSpPr>
          <p:nvPr/>
        </p:nvSpPr>
        <p:spPr bwMode="auto">
          <a:xfrm>
            <a:off x="4952999" y="6334126"/>
            <a:ext cx="6308191"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pPr>
              <a:buFontTx/>
              <a:buAutoNum type="arabicPeriod"/>
            </a:pPr>
            <a:r>
              <a:rPr lang="en-US" sz="1400"/>
              <a:t>Vesselle H et al. J Thorac Cardiovasc Surg  2002; 124: 511-519</a:t>
            </a:r>
          </a:p>
          <a:p>
            <a:pPr>
              <a:buFontTx/>
              <a:buAutoNum type="arabicPeriod"/>
            </a:pPr>
            <a:r>
              <a:rPr lang="en-US" sz="1400"/>
              <a:t>Birim O et al. Ann Thorac Surg 2005; 79: 375-381 </a:t>
            </a:r>
          </a:p>
        </p:txBody>
      </p:sp>
    </p:spTree>
    <p:extLst>
      <p:ext uri="{BB962C8B-B14F-4D97-AF65-F5344CB8AC3E}">
        <p14:creationId xmlns:p14="http://schemas.microsoft.com/office/powerpoint/2010/main" val="223576950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a:xfrm>
            <a:off x="2530475" y="484189"/>
            <a:ext cx="7742238" cy="1216025"/>
          </a:xfrm>
        </p:spPr>
        <p:txBody>
          <a:bodyPr/>
          <a:lstStyle/>
          <a:p>
            <a:r>
              <a:rPr lang="en-US" smtClean="0">
                <a:solidFill>
                  <a:schemeClr val="tx1"/>
                </a:solidFill>
                <a:latin typeface="Comic Sans MS" panose="030F0702030302020204" pitchFamily="66" charset="0"/>
              </a:rPr>
              <a:t>PET/CT </a:t>
            </a:r>
            <a:r>
              <a:rPr lang="sr-Latn-CS" smtClean="0">
                <a:solidFill>
                  <a:schemeClr val="tx1"/>
                </a:solidFill>
                <a:latin typeface="Comic Sans MS" panose="030F0702030302020204" pitchFamily="66" charset="0"/>
              </a:rPr>
              <a:t>NSCLC</a:t>
            </a:r>
            <a:r>
              <a:rPr lang="it-IT" smtClean="0">
                <a:solidFill>
                  <a:schemeClr val="tx1"/>
                </a:solidFill>
                <a:latin typeface="Comic Sans MS" panose="030F0702030302020204" pitchFamily="66" charset="0"/>
              </a:rPr>
              <a:t/>
            </a:r>
            <a:br>
              <a:rPr lang="it-IT" smtClean="0">
                <a:solidFill>
                  <a:schemeClr val="tx1"/>
                </a:solidFill>
                <a:latin typeface="Comic Sans MS" panose="030F0702030302020204" pitchFamily="66" charset="0"/>
              </a:rPr>
            </a:br>
            <a:r>
              <a:rPr lang="it-IT" smtClean="0">
                <a:solidFill>
                  <a:schemeClr val="tx1"/>
                </a:solidFill>
                <a:latin typeface="Comic Sans MS" panose="030F0702030302020204" pitchFamily="66" charset="0"/>
              </a:rPr>
              <a:t>N-</a:t>
            </a:r>
            <a:r>
              <a:rPr lang="it-IT" sz="3800">
                <a:solidFill>
                  <a:schemeClr val="tx1"/>
                </a:solidFill>
                <a:latin typeface="Comic Sans MS" panose="030F0702030302020204" pitchFamily="66" charset="0"/>
              </a:rPr>
              <a:t>Staging</a:t>
            </a:r>
          </a:p>
        </p:txBody>
      </p:sp>
      <p:sp>
        <p:nvSpPr>
          <p:cNvPr id="1028" name="Text Box 3"/>
          <p:cNvSpPr txBox="1">
            <a:spLocks noChangeArrowheads="1"/>
          </p:cNvSpPr>
          <p:nvPr/>
        </p:nvSpPr>
        <p:spPr bwMode="auto">
          <a:xfrm>
            <a:off x="3216275" y="5445126"/>
            <a:ext cx="6408738" cy="650875"/>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pPr eaLnBrk="1" hangingPunct="1">
              <a:spcBef>
                <a:spcPct val="20000"/>
              </a:spcBef>
              <a:buClr>
                <a:schemeClr val="accent2"/>
              </a:buClr>
              <a:buFont typeface="Wingdings" panose="05000000000000000000" pitchFamily="2" charset="2"/>
              <a:buNone/>
            </a:pPr>
            <a:r>
              <a:rPr lang="it-IT" sz="1800" b="1">
                <a:latin typeface="Comic Sans MS" panose="030F0702030302020204" pitchFamily="66" charset="0"/>
              </a:rPr>
              <a:t>PET </a:t>
            </a:r>
            <a:r>
              <a:rPr lang="en-US" sz="1800" b="1">
                <a:latin typeface="Comic Sans MS" panose="030F0702030302020204" pitchFamily="66" charset="0"/>
              </a:rPr>
              <a:t>changes</a:t>
            </a:r>
            <a:r>
              <a:rPr lang="it-IT" sz="1800" b="1">
                <a:latin typeface="Comic Sans MS" panose="030F0702030302020204" pitchFamily="66" charset="0"/>
              </a:rPr>
              <a:t> N </a:t>
            </a:r>
            <a:r>
              <a:rPr lang="sr-Latn-CS" sz="1800" b="1">
                <a:latin typeface="Comic Sans MS" panose="030F0702030302020204" pitchFamily="66" charset="0"/>
              </a:rPr>
              <a:t>Staging u</a:t>
            </a:r>
            <a:r>
              <a:rPr lang="it-IT" sz="1800" b="1">
                <a:latin typeface="Comic Sans MS" panose="030F0702030302020204" pitchFamily="66" charset="0"/>
              </a:rPr>
              <a:t> 21% </a:t>
            </a:r>
            <a:r>
              <a:rPr lang="en-US" sz="1800" b="1">
                <a:latin typeface="Comic Sans MS" panose="030F0702030302020204" pitchFamily="66" charset="0"/>
              </a:rPr>
              <a:t>of patients planning for surgery</a:t>
            </a:r>
            <a:r>
              <a:rPr lang="it-IT" sz="1800" b="1">
                <a:latin typeface="Comic Sans MS" panose="030F0702030302020204" pitchFamily="66" charset="0"/>
              </a:rPr>
              <a:t>  </a:t>
            </a:r>
            <a:r>
              <a:rPr lang="en-US" sz="1800" b="1">
                <a:latin typeface="Comic Sans MS" panose="030F0702030302020204" pitchFamily="66" charset="0"/>
              </a:rPr>
              <a:t>(Beadsmoore et al. Eur J Radiol 2003)</a:t>
            </a:r>
            <a:endParaRPr lang="it-IT" sz="1800" b="1">
              <a:latin typeface="Comic Sans MS" panose="030F0702030302020204" pitchFamily="66" charset="0"/>
            </a:endParaRPr>
          </a:p>
        </p:txBody>
      </p:sp>
      <p:graphicFrame>
        <p:nvGraphicFramePr>
          <p:cNvPr id="1026" name="Object 4"/>
          <p:cNvGraphicFramePr>
            <a:graphicFrameLocks noChangeAspect="1"/>
          </p:cNvGraphicFramePr>
          <p:nvPr>
            <p:extLst>
              <p:ext uri="{D42A27DB-BD31-4B8C-83A1-F6EECF244321}">
                <p14:modId xmlns:p14="http://schemas.microsoft.com/office/powerpoint/2010/main" val="940668796"/>
              </p:ext>
            </p:extLst>
          </p:nvPr>
        </p:nvGraphicFramePr>
        <p:xfrm>
          <a:off x="1847850" y="1773238"/>
          <a:ext cx="5227638" cy="3205162"/>
        </p:xfrm>
        <a:graphic>
          <a:graphicData uri="http://schemas.openxmlformats.org/presentationml/2006/ole">
            <mc:AlternateContent xmlns:mc="http://schemas.openxmlformats.org/markup-compatibility/2006">
              <mc:Choice xmlns:v="urn:schemas-microsoft-com:vml" Requires="v">
                <p:oleObj spid="_x0000_s32773" name="Foglio di lavoro" r:id="rId4" imgW="9201150" imgH="5638800" progId="Excel.Sheet.8">
                  <p:embed/>
                </p:oleObj>
              </mc:Choice>
              <mc:Fallback>
                <p:oleObj name="Foglio di lavoro" r:id="rId4" imgW="9201150" imgH="5638800" progId="Excel.Sheet.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47850" y="1773238"/>
                        <a:ext cx="5227638" cy="3205162"/>
                      </a:xfrm>
                      <a:prstGeom prst="rect">
                        <a:avLst/>
                      </a:prstGeom>
                      <a:noFill/>
                      <a:ln>
                        <a:noFill/>
                      </a:ln>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571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29" name="Text Box 5"/>
          <p:cNvSpPr txBox="1">
            <a:spLocks noChangeArrowheads="1"/>
          </p:cNvSpPr>
          <p:nvPr/>
        </p:nvSpPr>
        <p:spPr bwMode="auto">
          <a:xfrm>
            <a:off x="5664200" y="2420938"/>
            <a:ext cx="43338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pPr eaLnBrk="1" hangingPunct="1"/>
            <a:r>
              <a:rPr lang="de-DE" sz="1800" b="1">
                <a:latin typeface="Arial Narrow" panose="020B0606020202030204" pitchFamily="34" charset="0"/>
              </a:rPr>
              <a:t>CT</a:t>
            </a:r>
          </a:p>
        </p:txBody>
      </p:sp>
      <p:sp>
        <p:nvSpPr>
          <p:cNvPr id="1030" name="Text Box 6"/>
          <p:cNvSpPr txBox="1">
            <a:spLocks noChangeArrowheads="1"/>
          </p:cNvSpPr>
          <p:nvPr/>
        </p:nvSpPr>
        <p:spPr bwMode="auto">
          <a:xfrm>
            <a:off x="6959601" y="2924176"/>
            <a:ext cx="3351213" cy="1076325"/>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pPr eaLnBrk="1" hangingPunct="1"/>
            <a:r>
              <a:rPr lang="de-DE" sz="1800" b="1">
                <a:latin typeface="Comic Sans MS" panose="030F0702030302020204" pitchFamily="66" charset="0"/>
              </a:rPr>
              <a:t>PET </a:t>
            </a:r>
            <a:r>
              <a:rPr lang="en-US" sz="1800" b="1">
                <a:latin typeface="Comic Sans MS" panose="030F0702030302020204" pitchFamily="66" charset="0"/>
              </a:rPr>
              <a:t>is more accurate than</a:t>
            </a:r>
            <a:r>
              <a:rPr lang="de-DE" sz="1800" b="1">
                <a:latin typeface="Comic Sans MS" panose="030F0702030302020204" pitchFamily="66" charset="0"/>
              </a:rPr>
              <a:t> CT </a:t>
            </a:r>
            <a:r>
              <a:rPr lang="en-US" sz="1800" b="1">
                <a:latin typeface="Comic Sans MS" panose="030F0702030302020204" pitchFamily="66" charset="0"/>
              </a:rPr>
              <a:t>for</a:t>
            </a:r>
            <a:r>
              <a:rPr lang="sr-Latn-CS" sz="1800" b="1">
                <a:latin typeface="Comic Sans MS" panose="030F0702030302020204" pitchFamily="66" charset="0"/>
              </a:rPr>
              <a:t> </a:t>
            </a:r>
            <a:r>
              <a:rPr lang="de-DE" sz="1800" b="1">
                <a:latin typeface="Comic Sans MS" panose="030F0702030302020204" pitchFamily="66" charset="0"/>
              </a:rPr>
              <a:t>N-Staging NSCL</a:t>
            </a:r>
            <a:r>
              <a:rPr lang="sr-Latn-CS" sz="1800" b="1">
                <a:latin typeface="Comic Sans MS" panose="030F0702030302020204" pitchFamily="66" charset="0"/>
              </a:rPr>
              <a:t>C</a:t>
            </a:r>
            <a:r>
              <a:rPr lang="de-DE" sz="1800" b="1">
                <a:latin typeface="Comic Sans MS" panose="030F0702030302020204" pitchFamily="66" charset="0"/>
              </a:rPr>
              <a:t>.</a:t>
            </a:r>
          </a:p>
          <a:p>
            <a:pPr eaLnBrk="1" hangingPunct="1"/>
            <a:r>
              <a:rPr lang="fr-FR" sz="1400" b="1">
                <a:latin typeface="Comic Sans MS" panose="030F0702030302020204" pitchFamily="66" charset="0"/>
              </a:rPr>
              <a:t>(Baum et al. Q J </a:t>
            </a:r>
            <a:r>
              <a:rPr lang="en-GB" sz="1400" b="1">
                <a:latin typeface="Comic Sans MS" panose="030F0702030302020204" pitchFamily="66" charset="0"/>
              </a:rPr>
              <a:t>Nucl Med Mol Imaging 2004)</a:t>
            </a:r>
            <a:endParaRPr lang="de-DE" sz="1400" b="1">
              <a:latin typeface="Comic Sans MS" panose="030F0702030302020204" pitchFamily="66" charset="0"/>
            </a:endParaRPr>
          </a:p>
        </p:txBody>
      </p:sp>
      <p:sp>
        <p:nvSpPr>
          <p:cNvPr id="1031" name="Text Box 7"/>
          <p:cNvSpPr txBox="1">
            <a:spLocks noChangeArrowheads="1"/>
          </p:cNvSpPr>
          <p:nvPr/>
        </p:nvSpPr>
        <p:spPr bwMode="auto">
          <a:xfrm>
            <a:off x="3719514" y="2205038"/>
            <a:ext cx="54927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pPr eaLnBrk="1" hangingPunct="1"/>
            <a:r>
              <a:rPr lang="de-DE" sz="1800" b="1">
                <a:latin typeface="Arial Narrow" panose="020B0606020202030204" pitchFamily="34" charset="0"/>
              </a:rPr>
              <a:t>PET</a:t>
            </a:r>
          </a:p>
        </p:txBody>
      </p:sp>
      <p:sp>
        <p:nvSpPr>
          <p:cNvPr id="1032" name="Text Box 8"/>
          <p:cNvSpPr txBox="1">
            <a:spLocks noChangeArrowheads="1"/>
          </p:cNvSpPr>
          <p:nvPr/>
        </p:nvSpPr>
        <p:spPr bwMode="auto">
          <a:xfrm>
            <a:off x="10225089" y="0"/>
            <a:ext cx="8842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pPr eaLnBrk="1" hangingPunct="1">
              <a:spcBef>
                <a:spcPct val="50000"/>
              </a:spcBef>
            </a:pPr>
            <a:fld id="{BA37B30D-DA37-483A-A446-CD3541895882}" type="slidenum">
              <a:rPr lang="en-US" sz="2400">
                <a:latin typeface="Times New Roman" panose="02020603050405020304" pitchFamily="18" charset="0"/>
              </a:rPr>
              <a:pPr eaLnBrk="1" hangingPunct="1">
                <a:spcBef>
                  <a:spcPct val="50000"/>
                </a:spcBef>
              </a:pPr>
              <a:t>45</a:t>
            </a:fld>
            <a:endParaRPr lang="en-US" sz="2400">
              <a:latin typeface="Times New Roman" panose="02020603050405020304" pitchFamily="18" charset="0"/>
            </a:endParaRPr>
          </a:p>
        </p:txBody>
      </p:sp>
    </p:spTree>
    <p:extLst>
      <p:ext uri="{BB962C8B-B14F-4D97-AF65-F5344CB8AC3E}">
        <p14:creationId xmlns:p14="http://schemas.microsoft.com/office/powerpoint/2010/main" val="130811137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pPr>
              <a:defRPr/>
            </a:pPr>
            <a:r>
              <a:rPr lang="en-US" dirty="0" smtClean="0">
                <a:latin typeface="Comic Sans MS" pitchFamily="66" charset="0"/>
              </a:rPr>
              <a:t>T2-N0-M0: Stage IB</a:t>
            </a:r>
          </a:p>
        </p:txBody>
      </p:sp>
      <p:pic>
        <p:nvPicPr>
          <p:cNvPr id="39939" name="Picture 2" descr="C:\Users\User\Documents\Data-1\Publications\Lung Cancer\Lung Cancer Review-Final\Figure 5\Figure 5A.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676401" y="2057400"/>
            <a:ext cx="3190875" cy="1981200"/>
          </a:xfrm>
          <a:noFill/>
        </p:spPr>
      </p:pic>
      <p:pic>
        <p:nvPicPr>
          <p:cNvPr id="39940" name="Picture 3" descr="C:\Users\User\Documents\Data-1\Publications\Lung Cancer\Lung Cancer Review-Final\Figure 5\Figure 5B.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3001" y="2057400"/>
            <a:ext cx="3190875"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1" name="Picture 4" descr="C:\Users\User\Documents\Data-1\Publications\Lung Cancer\Lung Cancer Review-Final\Figure 5\Figure 5C.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29600" y="2057401"/>
            <a:ext cx="2262188" cy="318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140331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2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descr="tu pluc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67063" y="571500"/>
            <a:ext cx="5943600" cy="594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3" name="Line 3"/>
          <p:cNvSpPr>
            <a:spLocks noChangeShapeType="1"/>
          </p:cNvSpPr>
          <p:nvPr/>
        </p:nvSpPr>
        <p:spPr bwMode="auto">
          <a:xfrm>
            <a:off x="3167063" y="3643313"/>
            <a:ext cx="685800" cy="0"/>
          </a:xfrm>
          <a:prstGeom prst="line">
            <a:avLst/>
          </a:prstGeom>
          <a:noFill/>
          <a:ln w="762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0964" name="Line 4"/>
          <p:cNvSpPr>
            <a:spLocks noChangeShapeType="1"/>
          </p:cNvSpPr>
          <p:nvPr/>
        </p:nvSpPr>
        <p:spPr bwMode="auto">
          <a:xfrm>
            <a:off x="3238500" y="642938"/>
            <a:ext cx="685800" cy="0"/>
          </a:xfrm>
          <a:prstGeom prst="line">
            <a:avLst/>
          </a:prstGeom>
          <a:noFill/>
          <a:ln w="762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0965" name="Line 5"/>
          <p:cNvSpPr>
            <a:spLocks noChangeShapeType="1"/>
          </p:cNvSpPr>
          <p:nvPr/>
        </p:nvSpPr>
        <p:spPr bwMode="auto">
          <a:xfrm>
            <a:off x="6248400" y="609600"/>
            <a:ext cx="685800" cy="0"/>
          </a:xfrm>
          <a:prstGeom prst="line">
            <a:avLst/>
          </a:prstGeom>
          <a:noFill/>
          <a:ln w="762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0966" name="TextBox 5"/>
          <p:cNvSpPr txBox="1">
            <a:spLocks noChangeArrowheads="1"/>
          </p:cNvSpPr>
          <p:nvPr/>
        </p:nvSpPr>
        <p:spPr bwMode="auto">
          <a:xfrm>
            <a:off x="3738563" y="1"/>
            <a:ext cx="4267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r>
              <a:rPr lang="en-US" dirty="0">
                <a:latin typeface="Comic Sans MS" panose="030F0702030302020204" pitchFamily="66" charset="0"/>
              </a:rPr>
              <a:t>Stage IIIA: T3, N2, M0</a:t>
            </a:r>
          </a:p>
        </p:txBody>
      </p:sp>
    </p:spTree>
    <p:extLst>
      <p:ext uri="{BB962C8B-B14F-4D97-AF65-F5344CB8AC3E}">
        <p14:creationId xmlns:p14="http://schemas.microsoft.com/office/powerpoint/2010/main" val="30185913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pluca+nadbubreg_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0" y="685800"/>
            <a:ext cx="5562600" cy="556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1" name="Line 3"/>
          <p:cNvSpPr>
            <a:spLocks noChangeShapeType="1"/>
          </p:cNvSpPr>
          <p:nvPr/>
        </p:nvSpPr>
        <p:spPr bwMode="auto">
          <a:xfrm>
            <a:off x="3048000" y="762000"/>
            <a:ext cx="685800" cy="0"/>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3012" name="Line 4"/>
          <p:cNvSpPr>
            <a:spLocks noChangeShapeType="1"/>
          </p:cNvSpPr>
          <p:nvPr/>
        </p:nvSpPr>
        <p:spPr bwMode="auto">
          <a:xfrm>
            <a:off x="3048000" y="3505200"/>
            <a:ext cx="685800" cy="0"/>
          </a:xfrm>
          <a:prstGeom prst="line">
            <a:avLst/>
          </a:prstGeom>
          <a:noFill/>
          <a:ln w="762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3013" name="Line 5"/>
          <p:cNvSpPr>
            <a:spLocks noChangeShapeType="1"/>
          </p:cNvSpPr>
          <p:nvPr/>
        </p:nvSpPr>
        <p:spPr bwMode="auto">
          <a:xfrm>
            <a:off x="5943600" y="762000"/>
            <a:ext cx="685800" cy="0"/>
          </a:xfrm>
          <a:prstGeom prst="line">
            <a:avLst/>
          </a:prstGeom>
          <a:noFill/>
          <a:ln w="762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3014" name="TextBox 5"/>
          <p:cNvSpPr txBox="1">
            <a:spLocks noChangeArrowheads="1"/>
          </p:cNvSpPr>
          <p:nvPr/>
        </p:nvSpPr>
        <p:spPr bwMode="auto">
          <a:xfrm>
            <a:off x="3738564" y="142876"/>
            <a:ext cx="40036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r>
              <a:rPr lang="en-US" dirty="0">
                <a:latin typeface="Comic Sans MS" panose="030F0702030302020204" pitchFamily="66" charset="0"/>
              </a:rPr>
              <a:t>Stage IV: T3, N0, M1b</a:t>
            </a:r>
          </a:p>
        </p:txBody>
      </p:sp>
    </p:spTree>
    <p:extLst>
      <p:ext uri="{BB962C8B-B14F-4D97-AF65-F5344CB8AC3E}">
        <p14:creationId xmlns:p14="http://schemas.microsoft.com/office/powerpoint/2010/main" val="105248931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descr="pozitivan naedbudbred jovanovic yora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24200" y="685800"/>
            <a:ext cx="5486400"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5" name="Line 3"/>
          <p:cNvSpPr>
            <a:spLocks noChangeShapeType="1"/>
          </p:cNvSpPr>
          <p:nvPr/>
        </p:nvSpPr>
        <p:spPr bwMode="auto">
          <a:xfrm>
            <a:off x="3200400" y="3505200"/>
            <a:ext cx="685800" cy="0"/>
          </a:xfrm>
          <a:prstGeom prst="line">
            <a:avLst/>
          </a:prstGeom>
          <a:noFill/>
          <a:ln w="762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036" name="Line 4"/>
          <p:cNvSpPr>
            <a:spLocks noChangeShapeType="1"/>
          </p:cNvSpPr>
          <p:nvPr/>
        </p:nvSpPr>
        <p:spPr bwMode="auto">
          <a:xfrm>
            <a:off x="3200400" y="3657600"/>
            <a:ext cx="685800" cy="0"/>
          </a:xfrm>
          <a:prstGeom prst="line">
            <a:avLst/>
          </a:prstGeom>
          <a:noFill/>
          <a:ln w="762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037" name="Line 5"/>
          <p:cNvSpPr>
            <a:spLocks noChangeShapeType="1"/>
          </p:cNvSpPr>
          <p:nvPr/>
        </p:nvSpPr>
        <p:spPr bwMode="auto">
          <a:xfrm>
            <a:off x="3124200" y="762000"/>
            <a:ext cx="685800" cy="0"/>
          </a:xfrm>
          <a:prstGeom prst="line">
            <a:avLst/>
          </a:prstGeom>
          <a:noFill/>
          <a:ln w="762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038" name="Line 6"/>
          <p:cNvSpPr>
            <a:spLocks noChangeShapeType="1"/>
          </p:cNvSpPr>
          <p:nvPr/>
        </p:nvSpPr>
        <p:spPr bwMode="auto">
          <a:xfrm>
            <a:off x="5867400" y="762000"/>
            <a:ext cx="685800" cy="0"/>
          </a:xfrm>
          <a:prstGeom prst="line">
            <a:avLst/>
          </a:prstGeom>
          <a:noFill/>
          <a:ln w="76200">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039" name="TextBox 6"/>
          <p:cNvSpPr txBox="1">
            <a:spLocks noChangeArrowheads="1"/>
          </p:cNvSpPr>
          <p:nvPr/>
        </p:nvSpPr>
        <p:spPr bwMode="auto">
          <a:xfrm>
            <a:off x="3738564" y="119125"/>
            <a:ext cx="40036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r>
              <a:rPr lang="en-US">
                <a:latin typeface="Comic Sans MS" panose="030F0702030302020204" pitchFamily="66" charset="0"/>
              </a:rPr>
              <a:t>Stage IV: T3, N0, M1b</a:t>
            </a:r>
          </a:p>
        </p:txBody>
      </p:sp>
    </p:spTree>
    <p:extLst>
      <p:ext uri="{BB962C8B-B14F-4D97-AF65-F5344CB8AC3E}">
        <p14:creationId xmlns:p14="http://schemas.microsoft.com/office/powerpoint/2010/main" val="215334032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ChangeArrowheads="1"/>
          </p:cNvSpPr>
          <p:nvPr/>
        </p:nvSpPr>
        <p:spPr bwMode="auto">
          <a:xfrm>
            <a:off x="2974975" y="3570287"/>
            <a:ext cx="19240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lgn="ctr">
              <a:spcBef>
                <a:spcPct val="0"/>
              </a:spcBef>
              <a:buClrTx/>
              <a:buSzTx/>
              <a:buFontTx/>
              <a:buNone/>
            </a:pPr>
            <a:r>
              <a:rPr lang="sl-SI" altLang="en-US" sz="1200" dirty="0">
                <a:solidFill>
                  <a:schemeClr val="tx2"/>
                </a:solidFill>
                <a:latin typeface="Tahoma" panose="020B0604030504040204" pitchFamily="34" charset="0"/>
              </a:rPr>
              <a:t>AP </a:t>
            </a:r>
            <a:endParaRPr lang="en-US" altLang="en-US" sz="1200" dirty="0">
              <a:solidFill>
                <a:schemeClr val="tx2"/>
              </a:solidFill>
              <a:latin typeface="Tahoma" panose="020B0604030504040204" pitchFamily="34" charset="0"/>
            </a:endParaRPr>
          </a:p>
        </p:txBody>
      </p:sp>
      <p:pic>
        <p:nvPicPr>
          <p:cNvPr id="13315" name="Picture 3" descr="PerfNAP"/>
          <p:cNvPicPr>
            <a:picLocks noChangeAspect="1" noChangeArrowheads="1"/>
          </p:cNvPicPr>
          <p:nvPr/>
        </p:nvPicPr>
        <p:blipFill>
          <a:blip r:embed="rId2" cstate="print">
            <a:extLst>
              <a:ext uri="{28A0092B-C50C-407E-A947-70E740481C1C}">
                <a14:useLocalDpi xmlns:a14="http://schemas.microsoft.com/office/drawing/2010/main" val="0"/>
              </a:ext>
            </a:extLst>
          </a:blip>
          <a:srcRect l="4550" t="3413" r="3151" b="6630"/>
          <a:stretch>
            <a:fillRect/>
          </a:stretch>
        </p:blipFill>
        <p:spPr bwMode="auto">
          <a:xfrm>
            <a:off x="2759075" y="1195387"/>
            <a:ext cx="2405062" cy="2165350"/>
          </a:xfrm>
          <a:prstGeom prst="rect">
            <a:avLst/>
          </a:prstGeom>
          <a:noFill/>
          <a:ln w="57150" cmpd="thickThin">
            <a:solidFill>
              <a:srgbClr val="FF0000"/>
            </a:solidFill>
            <a:miter lim="800000"/>
            <a:headEnd/>
            <a:tailEnd/>
          </a:ln>
          <a:extLst>
            <a:ext uri="{909E8E84-426E-40DD-AFC4-6F175D3DCCD1}">
              <a14:hiddenFill xmlns:a14="http://schemas.microsoft.com/office/drawing/2010/main">
                <a:solidFill>
                  <a:srgbClr val="FFFFFF"/>
                </a:solidFill>
              </a14:hiddenFill>
            </a:ext>
          </a:extLst>
        </p:spPr>
      </p:pic>
      <p:sp>
        <p:nvSpPr>
          <p:cNvPr id="13316" name="Line 4"/>
          <p:cNvSpPr>
            <a:spLocks noChangeShapeType="1"/>
          </p:cNvSpPr>
          <p:nvPr/>
        </p:nvSpPr>
        <p:spPr bwMode="auto">
          <a:xfrm flipH="1">
            <a:off x="3830638" y="1266826"/>
            <a:ext cx="80963" cy="280987"/>
          </a:xfrm>
          <a:prstGeom prst="line">
            <a:avLst/>
          </a:prstGeom>
          <a:noFill/>
          <a:ln w="28575">
            <a:solidFill>
              <a:srgbClr val="000000"/>
            </a:solidFill>
            <a:round/>
            <a:headEnd/>
            <a:tailEnd type="stealth" w="lg" len="lg"/>
          </a:ln>
          <a:extLst>
            <a:ext uri="{909E8E84-426E-40DD-AFC4-6F175D3DCCD1}">
              <a14:hiddenFill xmlns:a14="http://schemas.microsoft.com/office/drawing/2010/main">
                <a:noFill/>
              </a14:hiddenFill>
            </a:ext>
          </a:extLst>
        </p:spPr>
        <p:txBody>
          <a:bodyPr/>
          <a:lstStyle/>
          <a:p>
            <a:endParaRPr lang="en-GB"/>
          </a:p>
        </p:txBody>
      </p:sp>
      <p:sp>
        <p:nvSpPr>
          <p:cNvPr id="13317" name="Text Box 5"/>
          <p:cNvSpPr txBox="1">
            <a:spLocks noChangeArrowheads="1"/>
          </p:cNvSpPr>
          <p:nvPr/>
        </p:nvSpPr>
        <p:spPr bwMode="auto">
          <a:xfrm>
            <a:off x="3087688" y="1050925"/>
            <a:ext cx="1687513" cy="284162"/>
          </a:xfrm>
          <a:prstGeom prst="rect">
            <a:avLst/>
          </a:prstGeom>
          <a:solidFill>
            <a:srgbClr val="DDDDDD"/>
          </a:solidFill>
          <a:ln w="9525">
            <a:solidFill>
              <a:srgbClr val="000000"/>
            </a:solidFill>
            <a:miter lim="800000"/>
            <a:headEnd/>
            <a:tailEnd/>
          </a:ln>
        </p:spPr>
        <p:txBody>
          <a:bodyPr>
            <a:spAutoFit/>
          </a:bodyP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r>
              <a:rPr lang="en-US" altLang="en-US" sz="1200" b="1" dirty="0" smtClean="0">
                <a:latin typeface="Arial" panose="020B0604020202020204" pitchFamily="34" charset="0"/>
              </a:rPr>
              <a:t>U</a:t>
            </a:r>
            <a:r>
              <a:rPr lang="sr-Latn-RS" altLang="en-US" sz="1200" b="1" dirty="0" smtClean="0">
                <a:latin typeface="Arial" panose="020B0604020202020204" pitchFamily="34" charset="0"/>
              </a:rPr>
              <a:t>pper mediastinum</a:t>
            </a:r>
            <a:endParaRPr lang="en-US" altLang="en-US" sz="1200" b="1" dirty="0">
              <a:latin typeface="Arial" panose="020B0604020202020204" pitchFamily="34" charset="0"/>
            </a:endParaRPr>
          </a:p>
        </p:txBody>
      </p:sp>
      <p:sp>
        <p:nvSpPr>
          <p:cNvPr id="13318" name="Line 6"/>
          <p:cNvSpPr>
            <a:spLocks noChangeShapeType="1"/>
          </p:cNvSpPr>
          <p:nvPr/>
        </p:nvSpPr>
        <p:spPr bwMode="auto">
          <a:xfrm>
            <a:off x="3190875" y="1395412"/>
            <a:ext cx="360362" cy="160338"/>
          </a:xfrm>
          <a:prstGeom prst="line">
            <a:avLst/>
          </a:prstGeom>
          <a:noFill/>
          <a:ln w="28575">
            <a:solidFill>
              <a:srgbClr val="FF0000"/>
            </a:solidFill>
            <a:round/>
            <a:headEnd/>
            <a:tailEnd type="stealth" w="lg" len="lg"/>
          </a:ln>
          <a:extLst>
            <a:ext uri="{909E8E84-426E-40DD-AFC4-6F175D3DCCD1}">
              <a14:hiddenFill xmlns:a14="http://schemas.microsoft.com/office/drawing/2010/main">
                <a:noFill/>
              </a14:hiddenFill>
            </a:ext>
          </a:extLst>
        </p:spPr>
        <p:txBody>
          <a:bodyPr/>
          <a:lstStyle/>
          <a:p>
            <a:endParaRPr lang="en-GB"/>
          </a:p>
        </p:txBody>
      </p:sp>
      <p:sp>
        <p:nvSpPr>
          <p:cNvPr id="13319" name="Text Box 7"/>
          <p:cNvSpPr txBox="1">
            <a:spLocks noChangeArrowheads="1"/>
          </p:cNvSpPr>
          <p:nvPr/>
        </p:nvSpPr>
        <p:spPr bwMode="auto">
          <a:xfrm>
            <a:off x="2106613" y="1266825"/>
            <a:ext cx="1034963" cy="276999"/>
          </a:xfrm>
          <a:prstGeom prst="rect">
            <a:avLst/>
          </a:prstGeom>
          <a:solidFill>
            <a:schemeClr val="bg1"/>
          </a:solidFill>
          <a:ln w="9525">
            <a:solidFill>
              <a:srgbClr val="000000"/>
            </a:solidFill>
            <a:miter lim="800000"/>
            <a:headEnd/>
            <a:tailEnd/>
          </a:ln>
        </p:spPr>
        <p:txBody>
          <a:bodyPr wrap="none">
            <a:spAutoFit/>
          </a:bodyP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r>
              <a:rPr lang="en-US" altLang="en-US" sz="1200" b="1" dirty="0" smtClean="0">
                <a:latin typeface="Arial" panose="020B0604020202020204" pitchFamily="34" charset="0"/>
              </a:rPr>
              <a:t>R</a:t>
            </a:r>
            <a:r>
              <a:rPr lang="sr-Latn-RS" altLang="en-US" sz="1200" b="1" dirty="0" smtClean="0">
                <a:latin typeface="Arial" panose="020B0604020202020204" pitchFamily="34" charset="0"/>
              </a:rPr>
              <a:t>ight </a:t>
            </a:r>
            <a:r>
              <a:rPr lang="en-US" altLang="en-US" sz="1200" b="1" dirty="0" smtClean="0">
                <a:latin typeface="Arial" panose="020B0604020202020204" pitchFamily="34" charset="0"/>
              </a:rPr>
              <a:t>APEX</a:t>
            </a:r>
            <a:endParaRPr lang="en-US" altLang="en-US" sz="1200" b="1" dirty="0">
              <a:latin typeface="Arial" panose="020B0604020202020204" pitchFamily="34" charset="0"/>
            </a:endParaRPr>
          </a:p>
        </p:txBody>
      </p:sp>
      <p:sp>
        <p:nvSpPr>
          <p:cNvPr id="13320" name="Line 8"/>
          <p:cNvSpPr>
            <a:spLocks noChangeShapeType="1"/>
          </p:cNvSpPr>
          <p:nvPr/>
        </p:nvSpPr>
        <p:spPr bwMode="auto">
          <a:xfrm flipH="1">
            <a:off x="4373562" y="1338263"/>
            <a:ext cx="433388" cy="79375"/>
          </a:xfrm>
          <a:prstGeom prst="line">
            <a:avLst/>
          </a:prstGeom>
          <a:noFill/>
          <a:ln w="28575">
            <a:solidFill>
              <a:srgbClr val="FF0000"/>
            </a:solidFill>
            <a:round/>
            <a:headEnd/>
            <a:tailEnd type="stealth" w="lg" len="lg"/>
          </a:ln>
          <a:extLst>
            <a:ext uri="{909E8E84-426E-40DD-AFC4-6F175D3DCCD1}">
              <a14:hiddenFill xmlns:a14="http://schemas.microsoft.com/office/drawing/2010/main">
                <a:noFill/>
              </a14:hiddenFill>
            </a:ext>
          </a:extLst>
        </p:spPr>
        <p:txBody>
          <a:bodyPr/>
          <a:lstStyle/>
          <a:p>
            <a:endParaRPr lang="en-GB"/>
          </a:p>
        </p:txBody>
      </p:sp>
      <p:sp>
        <p:nvSpPr>
          <p:cNvPr id="13321" name="Line 9"/>
          <p:cNvSpPr>
            <a:spLocks noChangeShapeType="1"/>
          </p:cNvSpPr>
          <p:nvPr/>
        </p:nvSpPr>
        <p:spPr bwMode="auto">
          <a:xfrm flipH="1" flipV="1">
            <a:off x="4014787" y="2706687"/>
            <a:ext cx="215900" cy="503238"/>
          </a:xfrm>
          <a:prstGeom prst="line">
            <a:avLst/>
          </a:prstGeom>
          <a:noFill/>
          <a:ln w="28575">
            <a:solidFill>
              <a:srgbClr val="000000"/>
            </a:solidFill>
            <a:round/>
            <a:headEnd/>
            <a:tailEnd type="stealth" w="lg" len="lg"/>
          </a:ln>
          <a:extLst>
            <a:ext uri="{909E8E84-426E-40DD-AFC4-6F175D3DCCD1}">
              <a14:hiddenFill xmlns:a14="http://schemas.microsoft.com/office/drawing/2010/main">
                <a:noFill/>
              </a14:hiddenFill>
            </a:ext>
          </a:extLst>
        </p:spPr>
        <p:txBody>
          <a:bodyPr/>
          <a:lstStyle/>
          <a:p>
            <a:endParaRPr lang="en-GB"/>
          </a:p>
        </p:txBody>
      </p:sp>
      <p:sp>
        <p:nvSpPr>
          <p:cNvPr id="13322" name="Text Box 10"/>
          <p:cNvSpPr txBox="1">
            <a:spLocks noChangeArrowheads="1"/>
          </p:cNvSpPr>
          <p:nvPr/>
        </p:nvSpPr>
        <p:spPr bwMode="auto">
          <a:xfrm>
            <a:off x="3741738" y="3176588"/>
            <a:ext cx="1065213" cy="461665"/>
          </a:xfrm>
          <a:prstGeom prst="rect">
            <a:avLst/>
          </a:prstGeom>
          <a:solidFill>
            <a:srgbClr val="DDDDDD"/>
          </a:solidFill>
          <a:ln w="9525">
            <a:solidFill>
              <a:srgbClr val="000000"/>
            </a:solidFill>
            <a:miter lim="800000"/>
            <a:headEnd/>
            <a:tailEnd/>
          </a:ln>
        </p:spPr>
        <p:txBody>
          <a:bodyPr>
            <a:spAutoFit/>
          </a:bodyP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lgn="ctr">
              <a:spcBef>
                <a:spcPct val="0"/>
              </a:spcBef>
              <a:buClrTx/>
              <a:buSzTx/>
              <a:buFontTx/>
              <a:buNone/>
            </a:pPr>
            <a:r>
              <a:rPr lang="sl-SI" altLang="en-US" sz="1200" b="1" dirty="0" smtClean="0">
                <a:latin typeface="Arial" panose="020B0604020202020204" pitchFamily="34" charset="0"/>
              </a:rPr>
              <a:t>Cardiac impression</a:t>
            </a:r>
            <a:endParaRPr lang="en-US" altLang="en-US" sz="1200" b="1" dirty="0">
              <a:latin typeface="Arial" panose="020B0604020202020204" pitchFamily="34" charset="0"/>
            </a:endParaRPr>
          </a:p>
        </p:txBody>
      </p:sp>
      <p:sp>
        <p:nvSpPr>
          <p:cNvPr id="13323" name="Text Box 11"/>
          <p:cNvSpPr txBox="1">
            <a:spLocks noChangeArrowheads="1"/>
          </p:cNvSpPr>
          <p:nvPr/>
        </p:nvSpPr>
        <p:spPr bwMode="auto">
          <a:xfrm>
            <a:off x="4662487" y="1266825"/>
            <a:ext cx="922753" cy="276999"/>
          </a:xfrm>
          <a:prstGeom prst="rect">
            <a:avLst/>
          </a:prstGeom>
          <a:solidFill>
            <a:schemeClr val="bg1"/>
          </a:solidFill>
          <a:ln w="9525">
            <a:solidFill>
              <a:srgbClr val="000000"/>
            </a:solidFill>
            <a:miter lim="800000"/>
            <a:headEnd/>
            <a:tailEnd/>
          </a:ln>
        </p:spPr>
        <p:txBody>
          <a:bodyPr wrap="none">
            <a:spAutoFit/>
          </a:bodyP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r>
              <a:rPr lang="en-US" altLang="en-US" sz="1200" b="1" dirty="0" smtClean="0">
                <a:latin typeface="Arial" panose="020B0604020202020204" pitchFamily="34" charset="0"/>
              </a:rPr>
              <a:t>L</a:t>
            </a:r>
            <a:r>
              <a:rPr lang="sr-Latn-RS" altLang="en-US" sz="1200" b="1" dirty="0" smtClean="0">
                <a:latin typeface="Arial" panose="020B0604020202020204" pitchFamily="34" charset="0"/>
              </a:rPr>
              <a:t>eft </a:t>
            </a:r>
            <a:r>
              <a:rPr lang="en-US" altLang="en-US" sz="1200" b="1" dirty="0" smtClean="0">
                <a:latin typeface="Arial" panose="020B0604020202020204" pitchFamily="34" charset="0"/>
              </a:rPr>
              <a:t>APEX</a:t>
            </a:r>
            <a:endParaRPr lang="en-US" altLang="en-US" sz="1200" b="1" dirty="0">
              <a:latin typeface="Arial" panose="020B0604020202020204" pitchFamily="34" charset="0"/>
            </a:endParaRPr>
          </a:p>
        </p:txBody>
      </p:sp>
      <p:sp>
        <p:nvSpPr>
          <p:cNvPr id="13324" name="Text Box 12"/>
          <p:cNvSpPr txBox="1">
            <a:spLocks noChangeArrowheads="1"/>
          </p:cNvSpPr>
          <p:nvPr/>
        </p:nvSpPr>
        <p:spPr bwMode="auto">
          <a:xfrm>
            <a:off x="3119437" y="1914526"/>
            <a:ext cx="38023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solidFill>
                  <a:srgbClr val="000000"/>
                </a:solidFill>
                <a:miter lim="800000"/>
                <a:headEnd/>
                <a:tailEnd/>
              </a14:hiddenLine>
            </a:ext>
          </a:extLst>
        </p:spPr>
        <p:txBody>
          <a:bodyPr wrap="none">
            <a:spAutoFit/>
          </a:bodyP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r>
              <a:rPr lang="sl-SI" altLang="en-US" sz="1200" dirty="0" smtClean="0">
                <a:solidFill>
                  <a:schemeClr val="bg1"/>
                </a:solidFill>
                <a:latin typeface="Arial" panose="020B0604020202020204" pitchFamily="34" charset="0"/>
              </a:rPr>
              <a:t>RL</a:t>
            </a:r>
            <a:endParaRPr lang="en-US" altLang="en-US" sz="1200" dirty="0">
              <a:solidFill>
                <a:schemeClr val="bg1"/>
              </a:solidFill>
              <a:latin typeface="Arial" panose="020B0604020202020204" pitchFamily="34" charset="0"/>
            </a:endParaRPr>
          </a:p>
        </p:txBody>
      </p:sp>
      <p:sp>
        <p:nvSpPr>
          <p:cNvPr id="13325" name="Text Box 13"/>
          <p:cNvSpPr txBox="1">
            <a:spLocks noChangeArrowheads="1"/>
          </p:cNvSpPr>
          <p:nvPr/>
        </p:nvSpPr>
        <p:spPr bwMode="auto">
          <a:xfrm>
            <a:off x="4416426" y="1914526"/>
            <a:ext cx="3545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r>
              <a:rPr lang="sl-SI" altLang="en-US" sz="1200" dirty="0" smtClean="0">
                <a:solidFill>
                  <a:schemeClr val="bg1"/>
                </a:solidFill>
                <a:latin typeface="Arial" panose="020B0604020202020204" pitchFamily="34" charset="0"/>
              </a:rPr>
              <a:t>LL</a:t>
            </a:r>
            <a:endParaRPr lang="en-US" altLang="en-US" sz="1200" dirty="0">
              <a:solidFill>
                <a:schemeClr val="bg1"/>
              </a:solidFill>
              <a:latin typeface="Arial" panose="020B0604020202020204" pitchFamily="34" charset="0"/>
            </a:endParaRPr>
          </a:p>
        </p:txBody>
      </p:sp>
      <p:sp>
        <p:nvSpPr>
          <p:cNvPr id="9230" name="Rectangle 14"/>
          <p:cNvSpPr>
            <a:spLocks noGrp="1" noChangeArrowheads="1"/>
          </p:cNvSpPr>
          <p:nvPr>
            <p:ph type="title"/>
          </p:nvPr>
        </p:nvSpPr>
        <p:spPr>
          <a:xfrm>
            <a:off x="6858000" y="3714751"/>
            <a:ext cx="2093912" cy="230187"/>
          </a:xfrm>
        </p:spPr>
        <p:txBody>
          <a:bodyPr rtlCol="0">
            <a:normAutofit fontScale="90000"/>
          </a:bodyPr>
          <a:lstStyle/>
          <a:p>
            <a:pPr algn="ctr" eaLnBrk="1" fontAlgn="auto" hangingPunct="1">
              <a:spcAft>
                <a:spcPts val="0"/>
              </a:spcAft>
              <a:defRPr/>
            </a:pPr>
            <a:r>
              <a:rPr lang="sl-SI" altLang="en-US" sz="1200" dirty="0" smtClean="0"/>
              <a:t>PA</a:t>
            </a:r>
            <a:endParaRPr lang="en-US" altLang="en-US" sz="1200" dirty="0"/>
          </a:p>
        </p:txBody>
      </p:sp>
      <p:pic>
        <p:nvPicPr>
          <p:cNvPr id="13327" name="Picture 15" descr="PerFNPA"/>
          <p:cNvPicPr>
            <a:picLocks noChangeAspect="1" noChangeArrowheads="1"/>
          </p:cNvPicPr>
          <p:nvPr/>
        </p:nvPicPr>
        <p:blipFill>
          <a:blip r:embed="rId3" cstate="print">
            <a:extLst>
              <a:ext uri="{28A0092B-C50C-407E-A947-70E740481C1C}">
                <a14:useLocalDpi xmlns:a14="http://schemas.microsoft.com/office/drawing/2010/main" val="0"/>
              </a:ext>
            </a:extLst>
          </a:blip>
          <a:srcRect l="4201" t="6506" r="10852" b="5783"/>
          <a:stretch>
            <a:fillRect/>
          </a:stretch>
        </p:blipFill>
        <p:spPr bwMode="auto">
          <a:xfrm>
            <a:off x="6638925" y="1195387"/>
            <a:ext cx="2386012" cy="2243138"/>
          </a:xfrm>
          <a:prstGeom prst="rect">
            <a:avLst/>
          </a:prstGeom>
          <a:noFill/>
          <a:ln w="57150" cmpd="thickThin">
            <a:solidFill>
              <a:srgbClr val="FF0000"/>
            </a:solidFill>
            <a:miter lim="800000"/>
            <a:headEnd/>
            <a:tailEnd/>
          </a:ln>
          <a:extLst>
            <a:ext uri="{909E8E84-426E-40DD-AFC4-6F175D3DCCD1}">
              <a14:hiddenFill xmlns:a14="http://schemas.microsoft.com/office/drawing/2010/main">
                <a:solidFill>
                  <a:srgbClr val="FFFFFF"/>
                </a:solidFill>
              </a14:hiddenFill>
            </a:ext>
          </a:extLst>
        </p:spPr>
      </p:pic>
      <p:sp>
        <p:nvSpPr>
          <p:cNvPr id="13328" name="Line 16"/>
          <p:cNvSpPr>
            <a:spLocks noChangeShapeType="1"/>
          </p:cNvSpPr>
          <p:nvPr/>
        </p:nvSpPr>
        <p:spPr bwMode="auto">
          <a:xfrm>
            <a:off x="6935787" y="1411287"/>
            <a:ext cx="215900" cy="215900"/>
          </a:xfrm>
          <a:prstGeom prst="line">
            <a:avLst/>
          </a:prstGeom>
          <a:noFill/>
          <a:ln w="31750">
            <a:solidFill>
              <a:srgbClr val="FF0000"/>
            </a:solidFill>
            <a:round/>
            <a:headEnd/>
            <a:tailEnd type="stealth" w="lg" len="lg"/>
          </a:ln>
          <a:extLst>
            <a:ext uri="{909E8E84-426E-40DD-AFC4-6F175D3DCCD1}">
              <a14:hiddenFill xmlns:a14="http://schemas.microsoft.com/office/drawing/2010/main">
                <a:noFill/>
              </a14:hiddenFill>
            </a:ext>
          </a:extLst>
        </p:spPr>
        <p:txBody>
          <a:bodyPr/>
          <a:lstStyle/>
          <a:p>
            <a:endParaRPr lang="en-GB"/>
          </a:p>
        </p:txBody>
      </p:sp>
      <p:sp>
        <p:nvSpPr>
          <p:cNvPr id="13329" name="Line 17"/>
          <p:cNvSpPr>
            <a:spLocks noChangeShapeType="1"/>
          </p:cNvSpPr>
          <p:nvPr/>
        </p:nvSpPr>
        <p:spPr bwMode="auto">
          <a:xfrm flipH="1">
            <a:off x="8591550" y="1843087"/>
            <a:ext cx="284162" cy="215900"/>
          </a:xfrm>
          <a:prstGeom prst="line">
            <a:avLst/>
          </a:prstGeom>
          <a:noFill/>
          <a:ln w="31750">
            <a:solidFill>
              <a:srgbClr val="FF0000"/>
            </a:solidFill>
            <a:round/>
            <a:headEnd/>
            <a:tailEnd type="stealth" w="lg" len="lg"/>
          </a:ln>
          <a:extLst>
            <a:ext uri="{909E8E84-426E-40DD-AFC4-6F175D3DCCD1}">
              <a14:hiddenFill xmlns:a14="http://schemas.microsoft.com/office/drawing/2010/main">
                <a:noFill/>
              </a14:hiddenFill>
            </a:ext>
          </a:extLst>
        </p:spPr>
        <p:txBody>
          <a:bodyPr/>
          <a:lstStyle/>
          <a:p>
            <a:endParaRPr lang="en-GB"/>
          </a:p>
        </p:txBody>
      </p:sp>
      <p:sp>
        <p:nvSpPr>
          <p:cNvPr id="13330" name="Text Box 18"/>
          <p:cNvSpPr txBox="1">
            <a:spLocks noChangeArrowheads="1"/>
          </p:cNvSpPr>
          <p:nvPr/>
        </p:nvSpPr>
        <p:spPr bwMode="auto">
          <a:xfrm>
            <a:off x="6721475" y="1122363"/>
            <a:ext cx="373820" cy="276999"/>
          </a:xfrm>
          <a:prstGeom prst="rect">
            <a:avLst/>
          </a:prstGeom>
          <a:solidFill>
            <a:schemeClr val="bg1"/>
          </a:solidFill>
          <a:ln w="15875">
            <a:solidFill>
              <a:srgbClr val="FF3300"/>
            </a:solidFill>
            <a:miter lim="800000"/>
            <a:headEnd/>
            <a:tailEnd/>
          </a:ln>
        </p:spPr>
        <p:txBody>
          <a:bodyPr wrap="none">
            <a:spAutoFit/>
          </a:bodyP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r>
              <a:rPr lang="sl-SI" altLang="en-US" sz="1200" b="1" dirty="0" smtClean="0">
                <a:latin typeface="Arial" panose="020B0604020202020204" pitchFamily="34" charset="0"/>
              </a:rPr>
              <a:t>LL</a:t>
            </a:r>
            <a:endParaRPr lang="en-US" altLang="en-US" sz="1200" b="1" dirty="0">
              <a:latin typeface="Arial" panose="020B0604020202020204" pitchFamily="34" charset="0"/>
            </a:endParaRPr>
          </a:p>
        </p:txBody>
      </p:sp>
      <p:sp>
        <p:nvSpPr>
          <p:cNvPr id="13331" name="Text Box 19"/>
          <p:cNvSpPr txBox="1">
            <a:spLocks noChangeArrowheads="1"/>
          </p:cNvSpPr>
          <p:nvPr/>
        </p:nvSpPr>
        <p:spPr bwMode="auto">
          <a:xfrm>
            <a:off x="8664575" y="1555751"/>
            <a:ext cx="389850" cy="276999"/>
          </a:xfrm>
          <a:prstGeom prst="rect">
            <a:avLst/>
          </a:prstGeom>
          <a:solidFill>
            <a:schemeClr val="bg1"/>
          </a:solidFill>
          <a:ln w="15875">
            <a:solidFill>
              <a:srgbClr val="FF3300"/>
            </a:solidFill>
            <a:miter lim="800000"/>
            <a:headEnd/>
            <a:tailEnd/>
          </a:ln>
        </p:spPr>
        <p:txBody>
          <a:bodyPr wrap="none">
            <a:spAutoFit/>
          </a:bodyP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r>
              <a:rPr lang="sl-SI" altLang="en-US" sz="1200" b="1" dirty="0" smtClean="0">
                <a:latin typeface="Arial" panose="020B0604020202020204" pitchFamily="34" charset="0"/>
              </a:rPr>
              <a:t>RL</a:t>
            </a:r>
            <a:endParaRPr lang="en-US" altLang="en-US" sz="1200" b="1" dirty="0">
              <a:latin typeface="Arial" panose="020B0604020202020204" pitchFamily="34" charset="0"/>
            </a:endParaRPr>
          </a:p>
        </p:txBody>
      </p:sp>
      <p:sp>
        <p:nvSpPr>
          <p:cNvPr id="13332" name="Line 20"/>
          <p:cNvSpPr>
            <a:spLocks noChangeShapeType="1"/>
          </p:cNvSpPr>
          <p:nvPr/>
        </p:nvSpPr>
        <p:spPr bwMode="auto">
          <a:xfrm flipH="1">
            <a:off x="7461250" y="1266825"/>
            <a:ext cx="1058862" cy="1008062"/>
          </a:xfrm>
          <a:prstGeom prst="line">
            <a:avLst/>
          </a:prstGeom>
          <a:noFill/>
          <a:ln w="31750">
            <a:solidFill>
              <a:schemeClr val="bg2"/>
            </a:solidFill>
            <a:round/>
            <a:headEnd/>
            <a:tailEnd type="stealth" w="lg" len="lg"/>
          </a:ln>
          <a:extLst>
            <a:ext uri="{909E8E84-426E-40DD-AFC4-6F175D3DCCD1}">
              <a14:hiddenFill xmlns:a14="http://schemas.microsoft.com/office/drawing/2010/main">
                <a:noFill/>
              </a14:hiddenFill>
            </a:ext>
          </a:extLst>
        </p:spPr>
        <p:txBody>
          <a:bodyPr/>
          <a:lstStyle/>
          <a:p>
            <a:endParaRPr lang="en-GB"/>
          </a:p>
        </p:txBody>
      </p:sp>
      <p:sp>
        <p:nvSpPr>
          <p:cNvPr id="13333" name="Line 21"/>
          <p:cNvSpPr>
            <a:spLocks noChangeShapeType="1"/>
          </p:cNvSpPr>
          <p:nvPr/>
        </p:nvSpPr>
        <p:spPr bwMode="auto">
          <a:xfrm flipH="1">
            <a:off x="8015287" y="1266825"/>
            <a:ext cx="547688" cy="1008062"/>
          </a:xfrm>
          <a:prstGeom prst="line">
            <a:avLst/>
          </a:prstGeom>
          <a:noFill/>
          <a:ln w="31750">
            <a:solidFill>
              <a:schemeClr val="bg2"/>
            </a:solidFill>
            <a:round/>
            <a:headEnd/>
            <a:tailEnd type="stealth" w="lg" len="lg"/>
          </a:ln>
          <a:extLst>
            <a:ext uri="{909E8E84-426E-40DD-AFC4-6F175D3DCCD1}">
              <a14:hiddenFill xmlns:a14="http://schemas.microsoft.com/office/drawing/2010/main">
                <a:noFill/>
              </a14:hiddenFill>
            </a:ext>
          </a:extLst>
        </p:spPr>
        <p:txBody>
          <a:bodyPr/>
          <a:lstStyle/>
          <a:p>
            <a:endParaRPr lang="en-GB"/>
          </a:p>
        </p:txBody>
      </p:sp>
      <p:sp>
        <p:nvSpPr>
          <p:cNvPr id="13334" name="Text Box 22"/>
          <p:cNvSpPr txBox="1">
            <a:spLocks noChangeArrowheads="1"/>
          </p:cNvSpPr>
          <p:nvPr/>
        </p:nvSpPr>
        <p:spPr bwMode="auto">
          <a:xfrm>
            <a:off x="8104188" y="963613"/>
            <a:ext cx="792163" cy="307777"/>
          </a:xfrm>
          <a:prstGeom prst="rect">
            <a:avLst/>
          </a:prstGeom>
          <a:solidFill>
            <a:schemeClr val="bg1"/>
          </a:solidFill>
          <a:ln w="15875">
            <a:solidFill>
              <a:schemeClr val="tx1"/>
            </a:solidFill>
            <a:miter lim="800000"/>
            <a:headEnd/>
            <a:tailEnd/>
          </a:ln>
        </p:spPr>
        <p:txBody>
          <a:bodyPr>
            <a:spAutoFit/>
          </a:bodyP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r>
              <a:rPr lang="sl-SI" altLang="en-US" sz="1400" dirty="0" smtClean="0">
                <a:latin typeface="Arial" panose="020B0604020202020204" pitchFamily="34" charset="0"/>
              </a:rPr>
              <a:t>HILUM</a:t>
            </a:r>
            <a:endParaRPr lang="en-US" altLang="en-US" sz="1400" dirty="0">
              <a:latin typeface="Arial" panose="020B0604020202020204" pitchFamily="34" charset="0"/>
            </a:endParaRPr>
          </a:p>
        </p:txBody>
      </p:sp>
      <p:pic>
        <p:nvPicPr>
          <p:cNvPr id="13335" name="Picture 23" descr="PerfNRLT"/>
          <p:cNvPicPr>
            <a:picLocks noChangeAspect="1" noChangeArrowheads="1"/>
          </p:cNvPicPr>
          <p:nvPr/>
        </p:nvPicPr>
        <p:blipFill>
          <a:blip r:embed="rId4" cstate="print">
            <a:extLst>
              <a:ext uri="{28A0092B-C50C-407E-A947-70E740481C1C}">
                <a14:useLocalDpi xmlns:a14="http://schemas.microsoft.com/office/drawing/2010/main" val="0"/>
              </a:ext>
            </a:extLst>
          </a:blip>
          <a:srcRect l="12686" t="4698" r="9702" b="4698"/>
          <a:stretch>
            <a:fillRect/>
          </a:stretch>
        </p:blipFill>
        <p:spPr bwMode="auto">
          <a:xfrm>
            <a:off x="3195639" y="4100514"/>
            <a:ext cx="1793875" cy="2160587"/>
          </a:xfrm>
          <a:prstGeom prst="rect">
            <a:avLst/>
          </a:prstGeom>
          <a:noFill/>
          <a:ln w="57150" cmpd="thinThick">
            <a:solidFill>
              <a:srgbClr val="FF0000"/>
            </a:solidFill>
            <a:miter lim="800000"/>
            <a:headEnd/>
            <a:tailEnd/>
          </a:ln>
          <a:extLst>
            <a:ext uri="{909E8E84-426E-40DD-AFC4-6F175D3DCCD1}">
              <a14:hiddenFill xmlns:a14="http://schemas.microsoft.com/office/drawing/2010/main">
                <a:solidFill>
                  <a:srgbClr val="FFFFFF"/>
                </a:solidFill>
              </a14:hiddenFill>
            </a:ext>
          </a:extLst>
        </p:spPr>
      </p:pic>
      <p:sp>
        <p:nvSpPr>
          <p:cNvPr id="13336" name="Rectangle 24"/>
          <p:cNvSpPr>
            <a:spLocks noChangeArrowheads="1"/>
          </p:cNvSpPr>
          <p:nvPr/>
        </p:nvSpPr>
        <p:spPr bwMode="auto">
          <a:xfrm>
            <a:off x="3013075" y="6405563"/>
            <a:ext cx="21590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r>
              <a:rPr lang="sr-Latn-RS" altLang="en-US" sz="1200" dirty="0" smtClean="0">
                <a:solidFill>
                  <a:schemeClr val="tx2"/>
                </a:solidFill>
                <a:latin typeface="Tahoma" panose="020B0604030504040204" pitchFamily="34" charset="0"/>
              </a:rPr>
              <a:t>Right lateral</a:t>
            </a:r>
            <a:endParaRPr lang="en-US" altLang="en-US" sz="1200" dirty="0">
              <a:solidFill>
                <a:schemeClr val="tx2"/>
              </a:solidFill>
              <a:latin typeface="Tahoma" panose="020B0604030504040204" pitchFamily="34" charset="0"/>
            </a:endParaRPr>
          </a:p>
        </p:txBody>
      </p:sp>
      <p:sp>
        <p:nvSpPr>
          <p:cNvPr id="13337" name="Text Box 25"/>
          <p:cNvSpPr txBox="1">
            <a:spLocks noChangeArrowheads="1"/>
          </p:cNvSpPr>
          <p:nvPr/>
        </p:nvSpPr>
        <p:spPr bwMode="auto">
          <a:xfrm>
            <a:off x="4697413" y="4718051"/>
            <a:ext cx="989012" cy="284163"/>
          </a:xfrm>
          <a:prstGeom prst="rect">
            <a:avLst/>
          </a:prstGeom>
          <a:solidFill>
            <a:srgbClr val="DDDDDD"/>
          </a:solidFill>
          <a:ln w="9525">
            <a:solidFill>
              <a:srgbClr val="000000"/>
            </a:solidFill>
            <a:miter lim="800000"/>
            <a:headEnd/>
            <a:tailEnd/>
          </a:ln>
        </p:spPr>
        <p:txBody>
          <a:bodyPr wrap="none">
            <a:spAutoFit/>
          </a:bodyP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r>
              <a:rPr lang="sl-SI" altLang="en-US" sz="1200" b="1">
                <a:solidFill>
                  <a:srgbClr val="000000"/>
                </a:solidFill>
                <a:latin typeface="Arial" panose="020B0604020202020204" pitchFamily="34" charset="0"/>
              </a:rPr>
              <a:t>ANTERIOR</a:t>
            </a:r>
            <a:endParaRPr lang="en-US" altLang="en-US" sz="1200" b="1">
              <a:solidFill>
                <a:srgbClr val="000000"/>
              </a:solidFill>
              <a:latin typeface="Arial" panose="020B0604020202020204" pitchFamily="34" charset="0"/>
            </a:endParaRPr>
          </a:p>
        </p:txBody>
      </p:sp>
      <p:sp>
        <p:nvSpPr>
          <p:cNvPr id="13338" name="Text Box 26"/>
          <p:cNvSpPr txBox="1">
            <a:spLocks noChangeArrowheads="1"/>
          </p:cNvSpPr>
          <p:nvPr/>
        </p:nvSpPr>
        <p:spPr bwMode="auto">
          <a:xfrm>
            <a:off x="2393950" y="5510213"/>
            <a:ext cx="1092200" cy="284162"/>
          </a:xfrm>
          <a:prstGeom prst="rect">
            <a:avLst/>
          </a:prstGeom>
          <a:solidFill>
            <a:srgbClr val="DDDDDD"/>
          </a:solidFill>
          <a:ln w="9525">
            <a:solidFill>
              <a:srgbClr val="000000"/>
            </a:solidFill>
            <a:miter lim="800000"/>
            <a:headEnd/>
            <a:tailEnd/>
          </a:ln>
        </p:spPr>
        <p:txBody>
          <a:bodyPr wrap="none">
            <a:spAutoFit/>
          </a:bodyP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r>
              <a:rPr lang="sl-SI" altLang="en-US" sz="1200" b="1">
                <a:solidFill>
                  <a:srgbClr val="000000"/>
                </a:solidFill>
                <a:latin typeface="Arial" panose="020B0604020202020204" pitchFamily="34" charset="0"/>
              </a:rPr>
              <a:t>POSTERIOR</a:t>
            </a:r>
            <a:endParaRPr lang="en-US" altLang="en-US" sz="1200" b="1">
              <a:solidFill>
                <a:srgbClr val="000000"/>
              </a:solidFill>
              <a:latin typeface="Arial" panose="020B0604020202020204" pitchFamily="34" charset="0"/>
            </a:endParaRPr>
          </a:p>
        </p:txBody>
      </p:sp>
      <p:sp>
        <p:nvSpPr>
          <p:cNvPr id="13339" name="Text Box 27"/>
          <p:cNvSpPr txBox="1">
            <a:spLocks noChangeArrowheads="1"/>
          </p:cNvSpPr>
          <p:nvPr/>
        </p:nvSpPr>
        <p:spPr bwMode="auto">
          <a:xfrm rot="20352359">
            <a:off x="3763963" y="5889725"/>
            <a:ext cx="1225550" cy="307777"/>
          </a:xfrm>
          <a:prstGeom prst="rect">
            <a:avLst/>
          </a:prstGeom>
          <a:solidFill>
            <a:schemeClr val="bg1"/>
          </a:solidFill>
          <a:ln w="9525">
            <a:solidFill>
              <a:srgbClr val="000000"/>
            </a:solidFill>
            <a:miter lim="800000"/>
            <a:headEnd/>
            <a:tailEnd/>
          </a:ln>
        </p:spPr>
        <p:txBody>
          <a:bodyPr>
            <a:spAutoFit/>
          </a:bodyP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r>
              <a:rPr lang="en-US" altLang="en-US" sz="1400" b="1" dirty="0" smtClean="0">
                <a:latin typeface="Arial" panose="020B0604020202020204" pitchFamily="34" charset="0"/>
              </a:rPr>
              <a:t>D</a:t>
            </a:r>
            <a:r>
              <a:rPr lang="en-US" sz="1400" dirty="0" smtClean="0"/>
              <a:t>iaphragm</a:t>
            </a:r>
            <a:endParaRPr lang="en-US" altLang="en-US" sz="1400" b="1" dirty="0">
              <a:latin typeface="Arial" panose="020B0604020202020204" pitchFamily="34" charset="0"/>
            </a:endParaRPr>
          </a:p>
        </p:txBody>
      </p:sp>
      <p:sp>
        <p:nvSpPr>
          <p:cNvPr id="13340" name="Rectangle 28"/>
          <p:cNvSpPr>
            <a:spLocks noChangeArrowheads="1"/>
          </p:cNvSpPr>
          <p:nvPr/>
        </p:nvSpPr>
        <p:spPr bwMode="auto">
          <a:xfrm>
            <a:off x="7145338" y="6446838"/>
            <a:ext cx="1935162" cy="41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r>
              <a:rPr lang="sl-SI" altLang="en-US" sz="1200" dirty="0" smtClean="0">
                <a:solidFill>
                  <a:schemeClr val="tx2"/>
                </a:solidFill>
                <a:latin typeface="Tahoma" panose="020B0604030504040204" pitchFamily="34" charset="0"/>
              </a:rPr>
              <a:t>Left lateral</a:t>
            </a:r>
            <a:endParaRPr lang="en-US" altLang="en-US" sz="1200" dirty="0">
              <a:solidFill>
                <a:schemeClr val="tx2"/>
              </a:solidFill>
              <a:latin typeface="Tahoma" panose="020B0604030504040204" pitchFamily="34" charset="0"/>
            </a:endParaRPr>
          </a:p>
        </p:txBody>
      </p:sp>
      <p:pic>
        <p:nvPicPr>
          <p:cNvPr id="13341" name="Picture 29" descr="PerfNLLT"/>
          <p:cNvPicPr>
            <a:picLocks noChangeAspect="1" noChangeArrowheads="1"/>
          </p:cNvPicPr>
          <p:nvPr/>
        </p:nvPicPr>
        <p:blipFill>
          <a:blip r:embed="rId5" cstate="print">
            <a:extLst>
              <a:ext uri="{28A0092B-C50C-407E-A947-70E740481C1C}">
                <a14:useLocalDpi xmlns:a14="http://schemas.microsoft.com/office/drawing/2010/main" val="0"/>
              </a:ext>
            </a:extLst>
          </a:blip>
          <a:srcRect l="11194" t="2185" r="14178" b="7346"/>
          <a:stretch>
            <a:fillRect/>
          </a:stretch>
        </p:blipFill>
        <p:spPr bwMode="auto">
          <a:xfrm>
            <a:off x="7218364" y="4114801"/>
            <a:ext cx="1800225" cy="2187575"/>
          </a:xfrm>
          <a:prstGeom prst="rect">
            <a:avLst/>
          </a:prstGeom>
          <a:noFill/>
          <a:ln w="57150" cmpd="thickThin">
            <a:solidFill>
              <a:srgbClr val="FF3300"/>
            </a:solidFill>
            <a:miter lim="800000"/>
            <a:headEnd/>
            <a:tailEnd/>
          </a:ln>
          <a:extLst>
            <a:ext uri="{909E8E84-426E-40DD-AFC4-6F175D3DCCD1}">
              <a14:hiddenFill xmlns:a14="http://schemas.microsoft.com/office/drawing/2010/main">
                <a:solidFill>
                  <a:srgbClr val="FFFFFF"/>
                </a:solidFill>
              </a14:hiddenFill>
            </a:ext>
          </a:extLst>
        </p:spPr>
      </p:pic>
      <p:sp>
        <p:nvSpPr>
          <p:cNvPr id="13342" name="Text Box 30"/>
          <p:cNvSpPr txBox="1">
            <a:spLocks noChangeArrowheads="1"/>
          </p:cNvSpPr>
          <p:nvPr/>
        </p:nvSpPr>
        <p:spPr bwMode="auto">
          <a:xfrm>
            <a:off x="6426201" y="4794251"/>
            <a:ext cx="989013" cy="284163"/>
          </a:xfrm>
          <a:prstGeom prst="rect">
            <a:avLst/>
          </a:prstGeom>
          <a:solidFill>
            <a:srgbClr val="DDDDDD"/>
          </a:solidFill>
          <a:ln w="9525">
            <a:solidFill>
              <a:srgbClr val="000000"/>
            </a:solidFill>
            <a:miter lim="800000"/>
            <a:headEnd/>
            <a:tailEnd/>
          </a:ln>
        </p:spPr>
        <p:txBody>
          <a:bodyPr wrap="none">
            <a:spAutoFit/>
          </a:bodyP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r>
              <a:rPr lang="sl-SI" altLang="en-US" sz="1200" b="1">
                <a:solidFill>
                  <a:srgbClr val="000000"/>
                </a:solidFill>
                <a:latin typeface="Arial" panose="020B0604020202020204" pitchFamily="34" charset="0"/>
              </a:rPr>
              <a:t>ANTERIOR</a:t>
            </a:r>
            <a:endParaRPr lang="en-US" altLang="en-US" sz="1200" b="1">
              <a:solidFill>
                <a:srgbClr val="000000"/>
              </a:solidFill>
              <a:latin typeface="Arial" panose="020B0604020202020204" pitchFamily="34" charset="0"/>
            </a:endParaRPr>
          </a:p>
        </p:txBody>
      </p:sp>
      <p:sp>
        <p:nvSpPr>
          <p:cNvPr id="13343" name="Text Box 31"/>
          <p:cNvSpPr txBox="1">
            <a:spLocks noChangeArrowheads="1"/>
          </p:cNvSpPr>
          <p:nvPr/>
        </p:nvSpPr>
        <p:spPr bwMode="auto">
          <a:xfrm>
            <a:off x="8789988" y="4794251"/>
            <a:ext cx="1092200" cy="284163"/>
          </a:xfrm>
          <a:prstGeom prst="rect">
            <a:avLst/>
          </a:prstGeom>
          <a:solidFill>
            <a:srgbClr val="DDDDDD"/>
          </a:solidFill>
          <a:ln w="9525">
            <a:solidFill>
              <a:srgbClr val="000000"/>
            </a:solidFill>
            <a:miter lim="800000"/>
            <a:headEnd/>
            <a:tailEnd/>
          </a:ln>
        </p:spPr>
        <p:txBody>
          <a:bodyPr wrap="none">
            <a:spAutoFit/>
          </a:bodyP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r>
              <a:rPr lang="sl-SI" altLang="en-US" sz="1200" b="1">
                <a:solidFill>
                  <a:srgbClr val="000000"/>
                </a:solidFill>
                <a:latin typeface="Arial" panose="020B0604020202020204" pitchFamily="34" charset="0"/>
              </a:rPr>
              <a:t>POSTERIOR</a:t>
            </a:r>
            <a:endParaRPr lang="en-US" altLang="en-US" sz="1200" b="1">
              <a:solidFill>
                <a:srgbClr val="000000"/>
              </a:solidFill>
              <a:latin typeface="Arial" panose="020B0604020202020204" pitchFamily="34" charset="0"/>
            </a:endParaRPr>
          </a:p>
        </p:txBody>
      </p:sp>
      <p:sp>
        <p:nvSpPr>
          <p:cNvPr id="13344" name="Text Box 32"/>
          <p:cNvSpPr txBox="1">
            <a:spLocks noChangeArrowheads="1"/>
          </p:cNvSpPr>
          <p:nvPr/>
        </p:nvSpPr>
        <p:spPr bwMode="auto">
          <a:xfrm>
            <a:off x="6074210" y="5942014"/>
            <a:ext cx="1846980" cy="307777"/>
          </a:xfrm>
          <a:prstGeom prst="rect">
            <a:avLst/>
          </a:prstGeom>
          <a:solidFill>
            <a:schemeClr val="bg1"/>
          </a:solidFill>
          <a:ln w="9525">
            <a:solidFill>
              <a:srgbClr val="000000"/>
            </a:solidFill>
            <a:miter lim="800000"/>
            <a:headEnd/>
            <a:tailEnd/>
          </a:ln>
        </p:spPr>
        <p:txBody>
          <a:bodyPr wrap="none">
            <a:spAutoFit/>
          </a:bodyP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lgn="ctr">
              <a:spcBef>
                <a:spcPct val="0"/>
              </a:spcBef>
              <a:buClrTx/>
              <a:buSzTx/>
              <a:buFontTx/>
              <a:buNone/>
            </a:pPr>
            <a:r>
              <a:rPr lang="sl-SI" altLang="en-US" sz="1400" b="1" dirty="0" smtClean="0">
                <a:latin typeface="Arial" panose="020B0604020202020204" pitchFamily="34" charset="0"/>
              </a:rPr>
              <a:t>Cardiac impression</a:t>
            </a:r>
            <a:endParaRPr lang="en-US" altLang="en-US" sz="1400" b="1" dirty="0">
              <a:latin typeface="Arial" panose="020B0604020202020204" pitchFamily="34" charset="0"/>
            </a:endParaRPr>
          </a:p>
        </p:txBody>
      </p:sp>
      <p:sp>
        <p:nvSpPr>
          <p:cNvPr id="13346" name="Line 34"/>
          <p:cNvSpPr>
            <a:spLocks noChangeShapeType="1"/>
          </p:cNvSpPr>
          <p:nvPr/>
        </p:nvSpPr>
        <p:spPr bwMode="auto">
          <a:xfrm flipV="1">
            <a:off x="7218363" y="5726113"/>
            <a:ext cx="419100" cy="215900"/>
          </a:xfrm>
          <a:prstGeom prst="line">
            <a:avLst/>
          </a:prstGeom>
          <a:noFill/>
          <a:ln w="28575">
            <a:solidFill>
              <a:schemeClr val="bg2"/>
            </a:solidFill>
            <a:round/>
            <a:headEnd/>
            <a:tailEnd type="stealth" w="lg" len="lg"/>
          </a:ln>
          <a:extLst>
            <a:ext uri="{909E8E84-426E-40DD-AFC4-6F175D3DCCD1}">
              <a14:hiddenFill xmlns:a14="http://schemas.microsoft.com/office/drawing/2010/main">
                <a:noFill/>
              </a14:hiddenFill>
            </a:ext>
          </a:extLst>
        </p:spPr>
        <p:txBody>
          <a:bodyPr/>
          <a:lstStyle/>
          <a:p>
            <a:endParaRPr lang="en-GB"/>
          </a:p>
        </p:txBody>
      </p:sp>
      <p:sp>
        <p:nvSpPr>
          <p:cNvPr id="37" name="Rectangle 2"/>
          <p:cNvSpPr txBox="1">
            <a:spLocks noChangeArrowheads="1"/>
          </p:cNvSpPr>
          <p:nvPr/>
        </p:nvSpPr>
        <p:spPr bwMode="auto">
          <a:xfrm>
            <a:off x="1981200" y="152400"/>
            <a:ext cx="82296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fr-FR" sz="3200" b="1" i="0" u="none" strike="noStrike" kern="1200" cap="none" spc="0" normalizeH="0" baseline="0" noProof="0" smtClean="0">
                <a:ln>
                  <a:noFill/>
                </a:ln>
                <a:solidFill>
                  <a:schemeClr val="tx1"/>
                </a:solidFill>
                <a:effectLst/>
                <a:uLnTx/>
                <a:uFillTx/>
                <a:latin typeface="Cambria" panose="02040503050406030204" pitchFamily="18" charset="0"/>
                <a:ea typeface="Cambria" panose="02040503050406030204" pitchFamily="18" charset="0"/>
                <a:cs typeface="+mj-cs"/>
              </a:rPr>
              <a:t>PERFUSION SCINTIGRAPHY</a:t>
            </a:r>
            <a:endParaRPr kumimoji="0" lang="en-US" altLang="en-US" sz="3200" b="0" i="0" u="none" strike="noStrike" kern="1200" cap="none" spc="0" normalizeH="0" baseline="0" noProof="0" dirty="0">
              <a:ln>
                <a:noFill/>
              </a:ln>
              <a:solidFill>
                <a:schemeClr val="tx1"/>
              </a:solidFill>
              <a:effectLst/>
              <a:uLnTx/>
              <a:uFillTx/>
              <a:latin typeface="+mn-lt"/>
              <a:ea typeface="+mj-ea"/>
              <a:cs typeface="+mj-cs"/>
            </a:endParaRPr>
          </a:p>
        </p:txBody>
      </p:sp>
    </p:spTree>
  </p:cSld>
  <p:clrMapOvr>
    <a:masterClrMapping/>
  </p:clrMapOvr>
  <p:transition spd="slow" advTm="27104"/>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le 1"/>
          <p:cNvSpPr>
            <a:spLocks noGrp="1"/>
          </p:cNvSpPr>
          <p:nvPr>
            <p:ph type="title"/>
          </p:nvPr>
        </p:nvSpPr>
        <p:spPr>
          <a:xfrm>
            <a:off x="1768001" y="310150"/>
            <a:ext cx="8882062" cy="857250"/>
          </a:xfrm>
        </p:spPr>
        <p:txBody>
          <a:bodyPr/>
          <a:lstStyle/>
          <a:p>
            <a:r>
              <a:rPr lang="en-US" sz="3600" dirty="0">
                <a:latin typeface="Comic Sans MS" panose="030F0702030302020204" pitchFamily="66" charset="0"/>
              </a:rPr>
              <a:t>Small Cell Lung Cancer</a:t>
            </a:r>
            <a:r>
              <a:rPr lang="en-US" sz="2800" dirty="0" smtClean="0">
                <a:latin typeface="Comic Sans MS" panose="030F0702030302020204" pitchFamily="66" charset="0"/>
              </a:rPr>
              <a:t/>
            </a:r>
            <a:br>
              <a:rPr lang="en-US" sz="2800" dirty="0" smtClean="0">
                <a:latin typeface="Comic Sans MS" panose="030F0702030302020204" pitchFamily="66" charset="0"/>
              </a:rPr>
            </a:br>
            <a:r>
              <a:rPr lang="en-US" sz="2800" dirty="0">
                <a:latin typeface="Comic Sans MS" panose="030F0702030302020204" pitchFamily="66" charset="0"/>
              </a:rPr>
              <a:t>Neuroendocrine aggressive </a:t>
            </a:r>
            <a:r>
              <a:rPr lang="en-US" sz="2800" dirty="0" smtClean="0">
                <a:latin typeface="Comic Sans MS" panose="030F0702030302020204" pitchFamily="66" charset="0"/>
              </a:rPr>
              <a:t>tumor</a:t>
            </a:r>
            <a:endParaRPr lang="en-US" sz="2800" dirty="0" smtClean="0">
              <a:latin typeface="Comic Sans MS" panose="030F0702030302020204" pitchFamily="66" charset="0"/>
            </a:endParaRPr>
          </a:p>
        </p:txBody>
      </p:sp>
      <p:sp>
        <p:nvSpPr>
          <p:cNvPr id="64515" name="Content Placeholder 2"/>
          <p:cNvSpPr>
            <a:spLocks noGrp="1"/>
          </p:cNvSpPr>
          <p:nvPr>
            <p:ph idx="1"/>
          </p:nvPr>
        </p:nvSpPr>
        <p:spPr>
          <a:xfrm>
            <a:off x="1738313" y="1714500"/>
            <a:ext cx="8572500" cy="4114800"/>
          </a:xfrm>
        </p:spPr>
        <p:txBody>
          <a:bodyPr/>
          <a:lstStyle/>
          <a:p>
            <a:pPr>
              <a:buFontTx/>
              <a:buNone/>
            </a:pPr>
            <a:r>
              <a:rPr lang="en-US" dirty="0" smtClean="0">
                <a:latin typeface="Comic Sans MS" panose="030F0702030302020204" pitchFamily="66" charset="0"/>
              </a:rPr>
              <a:t>Two stage classification</a:t>
            </a:r>
            <a:r>
              <a:rPr lang="en-US" sz="2400" dirty="0">
                <a:latin typeface="Comic Sans MS" panose="030F0702030302020204" pitchFamily="66" charset="0"/>
              </a:rPr>
              <a:t>:</a:t>
            </a:r>
          </a:p>
          <a:p>
            <a:pPr>
              <a:buFontTx/>
              <a:buNone/>
            </a:pPr>
            <a:endParaRPr lang="en-US" sz="2400" dirty="0">
              <a:latin typeface="Comic Sans MS" panose="030F0702030302020204" pitchFamily="66" charset="0"/>
            </a:endParaRPr>
          </a:p>
          <a:p>
            <a:r>
              <a:rPr lang="en-US" sz="2800" dirty="0">
                <a:latin typeface="Comic Sans MS" panose="030F0702030302020204" pitchFamily="66" charset="0"/>
              </a:rPr>
              <a:t> </a:t>
            </a:r>
            <a:r>
              <a:rPr lang="en-US" sz="2800" u="sng" dirty="0">
                <a:latin typeface="Comic Sans MS" panose="030F0702030302020204" pitchFamily="66" charset="0"/>
              </a:rPr>
              <a:t>Limited</a:t>
            </a:r>
            <a:r>
              <a:rPr lang="en-US" sz="2800" dirty="0">
                <a:latin typeface="Comic Sans MS" panose="030F0702030302020204" pitchFamily="66" charset="0"/>
              </a:rPr>
              <a:t>: tumor confined to unilateral chest</a:t>
            </a:r>
          </a:p>
          <a:p>
            <a:r>
              <a:rPr lang="en-US" sz="2800" dirty="0">
                <a:latin typeface="Comic Sans MS" panose="030F0702030302020204" pitchFamily="66" charset="0"/>
              </a:rPr>
              <a:t>Treatment: Chemotherapy and </a:t>
            </a:r>
            <a:r>
              <a:rPr lang="en-US" sz="2800" dirty="0" smtClean="0">
                <a:latin typeface="Comic Sans MS" panose="030F0702030302020204" pitchFamily="66" charset="0"/>
              </a:rPr>
              <a:t>radiation</a:t>
            </a:r>
            <a:r>
              <a:rPr lang="sr-Latn-RS" sz="2800" dirty="0" smtClean="0">
                <a:latin typeface="Comic Sans MS" panose="030F0702030302020204" pitchFamily="66" charset="0"/>
              </a:rPr>
              <a:t> </a:t>
            </a:r>
            <a:r>
              <a:rPr lang="en-US" sz="2800" u="sng" dirty="0" smtClean="0">
                <a:latin typeface="Comic Sans MS" panose="030F0702030302020204" pitchFamily="66" charset="0"/>
              </a:rPr>
              <a:t>Extensive</a:t>
            </a:r>
            <a:r>
              <a:rPr lang="en-US" sz="2800" u="sng" dirty="0">
                <a:latin typeface="Comic Sans MS" panose="030F0702030302020204" pitchFamily="66" charset="0"/>
              </a:rPr>
              <a:t>:</a:t>
            </a:r>
            <a:r>
              <a:rPr lang="en-US" sz="2800" dirty="0">
                <a:latin typeface="Comic Sans MS" panose="030F0702030302020204" pitchFamily="66" charset="0"/>
              </a:rPr>
              <a:t> Contralateral or distant disease</a:t>
            </a:r>
          </a:p>
          <a:p>
            <a:r>
              <a:rPr lang="en-US" sz="2800" dirty="0">
                <a:latin typeface="Comic Sans MS" panose="030F0702030302020204" pitchFamily="66" charset="0"/>
              </a:rPr>
              <a:t>Treatment: Chemotherapy </a:t>
            </a:r>
            <a:r>
              <a:rPr lang="sr-Latn-RS" sz="2800" dirty="0" smtClean="0">
                <a:latin typeface="Comic Sans MS" panose="030F0702030302020204" pitchFamily="66" charset="0"/>
              </a:rPr>
              <a:t>+ PPRT</a:t>
            </a:r>
            <a:endParaRPr lang="en-US" sz="2800" dirty="0">
              <a:latin typeface="Comic Sans MS" panose="030F0702030302020204" pitchFamily="66" charset="0"/>
            </a:endParaRPr>
          </a:p>
          <a:p>
            <a:r>
              <a:rPr lang="en-US" sz="2800" dirty="0">
                <a:latin typeface="Comic Sans MS" panose="030F0702030302020204" pitchFamily="66" charset="0"/>
              </a:rPr>
              <a:t>Change of management due to FDG PET: 8-29%</a:t>
            </a:r>
          </a:p>
        </p:txBody>
      </p:sp>
      <p:sp>
        <p:nvSpPr>
          <p:cNvPr id="64516" name="Rectangle 3"/>
          <p:cNvSpPr>
            <a:spLocks noChangeArrowheads="1"/>
          </p:cNvSpPr>
          <p:nvPr/>
        </p:nvSpPr>
        <p:spPr bwMode="auto">
          <a:xfrm>
            <a:off x="5024439" y="6072188"/>
            <a:ext cx="49291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r>
              <a:rPr lang="en-US" sz="1600"/>
              <a:t>Blum R et al. Am J Clin Oncol 2004;27:164-171.</a:t>
            </a:r>
          </a:p>
          <a:p>
            <a:r>
              <a:rPr lang="en-US" sz="1600"/>
              <a:t>Bradley JD et al. J Clin Oncol 2004;22:3248-3254.</a:t>
            </a:r>
          </a:p>
        </p:txBody>
      </p:sp>
    </p:spTree>
    <p:extLst>
      <p:ext uri="{BB962C8B-B14F-4D97-AF65-F5344CB8AC3E}">
        <p14:creationId xmlns:p14="http://schemas.microsoft.com/office/powerpoint/2010/main" val="236594628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19200" y="1524000"/>
            <a:ext cx="9372600" cy="4286250"/>
          </a:xfrm>
        </p:spPr>
        <p:txBody>
          <a:bodyPr/>
          <a:lstStyle/>
          <a:p>
            <a:pPr eaLnBrk="1" hangingPunct="1">
              <a:spcBef>
                <a:spcPct val="50000"/>
              </a:spcBef>
              <a:buClr>
                <a:srgbClr val="FF3300"/>
              </a:buClr>
              <a:buSzPct val="150000"/>
              <a:defRPr/>
            </a:pPr>
            <a:r>
              <a:rPr lang="en-US" dirty="0" smtClean="0">
                <a:effectLst>
                  <a:outerShdw blurRad="38100" dist="38100" dir="2700000" algn="tl">
                    <a:srgbClr val="000000"/>
                  </a:outerShdw>
                </a:effectLst>
                <a:latin typeface="Comic Sans MS" pitchFamily="66" charset="0"/>
              </a:rPr>
              <a:t>For </a:t>
            </a:r>
            <a:r>
              <a:rPr lang="en-US" dirty="0" err="1" smtClean="0">
                <a:effectLst>
                  <a:outerShdw blurRad="38100" dist="38100" dir="2700000" algn="tl">
                    <a:srgbClr val="000000"/>
                  </a:outerShdw>
                </a:effectLst>
                <a:latin typeface="Comic Sans MS" pitchFamily="66" charset="0"/>
              </a:rPr>
              <a:t>neuroendocrine</a:t>
            </a:r>
            <a:r>
              <a:rPr lang="en-US" dirty="0" smtClean="0">
                <a:effectLst>
                  <a:outerShdw blurRad="38100" dist="38100" dir="2700000" algn="tl">
                    <a:srgbClr val="000000"/>
                  </a:outerShdw>
                </a:effectLst>
                <a:latin typeface="Comic Sans MS" pitchFamily="66" charset="0"/>
              </a:rPr>
              <a:t> lung tumors</a:t>
            </a:r>
          </a:p>
          <a:p>
            <a:pPr lvl="1" eaLnBrk="1" hangingPunct="1">
              <a:spcBef>
                <a:spcPct val="50000"/>
              </a:spcBef>
              <a:buClr>
                <a:srgbClr val="FF3300"/>
              </a:buClr>
              <a:buSzPct val="150000"/>
              <a:buFontTx/>
              <a:buChar char="•"/>
              <a:defRPr/>
            </a:pPr>
            <a:r>
              <a:rPr lang="en-US" baseline="30000" dirty="0" smtClean="0">
                <a:latin typeface="Comic Sans MS" pitchFamily="66" charset="0"/>
              </a:rPr>
              <a:t>18</a:t>
            </a:r>
            <a:r>
              <a:rPr lang="en-US" dirty="0" smtClean="0">
                <a:latin typeface="Comic Sans MS" pitchFamily="66" charset="0"/>
              </a:rPr>
              <a:t>F-DOPA</a:t>
            </a:r>
          </a:p>
          <a:p>
            <a:pPr lvl="1" eaLnBrk="1" hangingPunct="1">
              <a:spcBef>
                <a:spcPct val="50000"/>
              </a:spcBef>
              <a:buClr>
                <a:srgbClr val="FF3300"/>
              </a:buClr>
              <a:buSzPct val="150000"/>
              <a:buFontTx/>
              <a:buChar char="•"/>
              <a:defRPr/>
            </a:pPr>
            <a:r>
              <a:rPr lang="en-US" baseline="30000" dirty="0" smtClean="0">
                <a:latin typeface="Comic Sans MS" pitchFamily="66" charset="0"/>
              </a:rPr>
              <a:t>68</a:t>
            </a:r>
            <a:r>
              <a:rPr lang="en-US" dirty="0" smtClean="0">
                <a:latin typeface="Comic Sans MS" pitchFamily="66" charset="0"/>
              </a:rPr>
              <a:t>Ga-DOTA TOC/TATE/NOC</a:t>
            </a:r>
          </a:p>
          <a:p>
            <a:pPr lvl="1" eaLnBrk="1" hangingPunct="1">
              <a:spcBef>
                <a:spcPct val="50000"/>
              </a:spcBef>
              <a:buClr>
                <a:srgbClr val="FF3300"/>
              </a:buClr>
              <a:buSzPct val="150000"/>
              <a:buFontTx/>
              <a:buNone/>
              <a:defRPr/>
            </a:pPr>
            <a:endParaRPr lang="en-US" dirty="0" smtClean="0">
              <a:latin typeface="Comic Sans MS" pitchFamily="66" charset="0"/>
            </a:endParaRPr>
          </a:p>
          <a:p>
            <a:pPr eaLnBrk="1" hangingPunct="1">
              <a:spcBef>
                <a:spcPct val="50000"/>
              </a:spcBef>
              <a:buClr>
                <a:srgbClr val="FF3300"/>
              </a:buClr>
              <a:buSzPct val="150000"/>
              <a:defRPr/>
            </a:pPr>
            <a:r>
              <a:rPr lang="en-US" dirty="0" smtClean="0">
                <a:effectLst>
                  <a:outerShdw blurRad="38100" dist="38100" dir="2700000" algn="tl">
                    <a:srgbClr val="000000"/>
                  </a:outerShdw>
                </a:effectLst>
                <a:latin typeface="Comic Sans MS" pitchFamily="66" charset="0"/>
              </a:rPr>
              <a:t>For dedifferentiation of </a:t>
            </a:r>
            <a:r>
              <a:rPr lang="en-US" dirty="0" err="1" smtClean="0">
                <a:effectLst>
                  <a:outerShdw blurRad="38100" dist="38100" dir="2700000" algn="tl">
                    <a:srgbClr val="000000"/>
                  </a:outerShdw>
                </a:effectLst>
                <a:latin typeface="Comic Sans MS" pitchFamily="66" charset="0"/>
              </a:rPr>
              <a:t>neuroendocrine</a:t>
            </a:r>
            <a:r>
              <a:rPr lang="en-US" dirty="0" smtClean="0">
                <a:effectLst>
                  <a:outerShdw blurRad="38100" dist="38100" dir="2700000" algn="tl">
                    <a:srgbClr val="000000"/>
                  </a:outerShdw>
                </a:effectLst>
                <a:latin typeface="Comic Sans MS" pitchFamily="66" charset="0"/>
              </a:rPr>
              <a:t> lung tumors</a:t>
            </a:r>
          </a:p>
          <a:p>
            <a:pPr lvl="1" eaLnBrk="1" hangingPunct="1">
              <a:spcBef>
                <a:spcPct val="50000"/>
              </a:spcBef>
              <a:buClr>
                <a:srgbClr val="FF3300"/>
              </a:buClr>
              <a:buSzPct val="150000"/>
              <a:buFont typeface="Arial" pitchFamily="34" charset="0"/>
              <a:buChar char="•"/>
              <a:defRPr/>
            </a:pPr>
            <a:r>
              <a:rPr lang="en-US" baseline="30000" dirty="0" smtClean="0">
                <a:latin typeface="Comic Sans MS" pitchFamily="66" charset="0"/>
              </a:rPr>
              <a:t>18</a:t>
            </a:r>
            <a:r>
              <a:rPr lang="en-US" dirty="0" smtClean="0">
                <a:latin typeface="Comic Sans MS" pitchFamily="66" charset="0"/>
              </a:rPr>
              <a:t>F-FDG</a:t>
            </a:r>
          </a:p>
          <a:p>
            <a:pPr lvl="1" eaLnBrk="1" hangingPunct="1">
              <a:spcBef>
                <a:spcPct val="50000"/>
              </a:spcBef>
              <a:buClr>
                <a:srgbClr val="FF3300"/>
              </a:buClr>
              <a:buSzPct val="150000"/>
              <a:buFontTx/>
              <a:buNone/>
              <a:defRPr/>
            </a:pPr>
            <a:endParaRPr lang="en-US" dirty="0" smtClean="0">
              <a:effectLst>
                <a:outerShdw blurRad="38100" dist="38100" dir="2700000" algn="tl">
                  <a:srgbClr val="000000"/>
                </a:outerShdw>
              </a:effectLst>
              <a:latin typeface="Comic Sans MS" pitchFamily="66" charset="0"/>
            </a:endParaRPr>
          </a:p>
          <a:p>
            <a:pPr lvl="1" eaLnBrk="1" hangingPunct="1">
              <a:spcBef>
                <a:spcPct val="50000"/>
              </a:spcBef>
              <a:buClr>
                <a:srgbClr val="FF3300"/>
              </a:buClr>
              <a:buSzPct val="150000"/>
              <a:buFontTx/>
              <a:buChar char="•"/>
              <a:defRPr/>
            </a:pPr>
            <a:endParaRPr lang="en-US" dirty="0" smtClean="0">
              <a:latin typeface="Comic Sans MS" pitchFamily="66" charset="0"/>
            </a:endParaRPr>
          </a:p>
          <a:p>
            <a:pPr lvl="1" eaLnBrk="1" hangingPunct="1">
              <a:spcBef>
                <a:spcPct val="50000"/>
              </a:spcBef>
              <a:buClr>
                <a:srgbClr val="FF3300"/>
              </a:buClr>
              <a:buSzPct val="150000"/>
              <a:buFontTx/>
              <a:buNone/>
              <a:defRPr/>
            </a:pPr>
            <a:endParaRPr lang="en-US" dirty="0"/>
          </a:p>
        </p:txBody>
      </p:sp>
    </p:spTree>
    <p:extLst>
      <p:ext uri="{BB962C8B-B14F-4D97-AF65-F5344CB8AC3E}">
        <p14:creationId xmlns:p14="http://schemas.microsoft.com/office/powerpoint/2010/main" val="205150264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3"/>
          <p:cNvSpPr>
            <a:spLocks noChangeArrowheads="1"/>
          </p:cNvSpPr>
          <p:nvPr/>
        </p:nvSpPr>
        <p:spPr bwMode="auto">
          <a:xfrm>
            <a:off x="2762251" y="355600"/>
            <a:ext cx="7027863" cy="66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nchor="ct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lgn="ctr" eaLnBrk="1" hangingPunct="1">
              <a:spcBef>
                <a:spcPct val="0"/>
              </a:spcBef>
              <a:buClrTx/>
              <a:buSzTx/>
              <a:buFontTx/>
              <a:buNone/>
            </a:pPr>
            <a:endParaRPr lang="sr-Latn-CS" altLang="en-US" sz="3600" b="1">
              <a:latin typeface="Georgia" panose="02040502050405020303" pitchFamily="18" charset="0"/>
            </a:endParaRPr>
          </a:p>
        </p:txBody>
      </p:sp>
      <p:sp>
        <p:nvSpPr>
          <p:cNvPr id="57347" name="Line 14"/>
          <p:cNvSpPr>
            <a:spLocks noChangeShapeType="1"/>
          </p:cNvSpPr>
          <p:nvPr/>
        </p:nvSpPr>
        <p:spPr bwMode="auto">
          <a:xfrm flipV="1">
            <a:off x="8382000" y="4132264"/>
            <a:ext cx="209550" cy="217487"/>
          </a:xfrm>
          <a:prstGeom prst="line">
            <a:avLst/>
          </a:prstGeom>
          <a:noFill/>
          <a:ln w="38100">
            <a:solidFill>
              <a:srgbClr val="FFFFFF"/>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GB"/>
          </a:p>
        </p:txBody>
      </p:sp>
      <p:sp>
        <p:nvSpPr>
          <p:cNvPr id="57348" name="Line 15"/>
          <p:cNvSpPr>
            <a:spLocks noChangeShapeType="1"/>
          </p:cNvSpPr>
          <p:nvPr/>
        </p:nvSpPr>
        <p:spPr bwMode="auto">
          <a:xfrm>
            <a:off x="8001001" y="3446463"/>
            <a:ext cx="474663" cy="533400"/>
          </a:xfrm>
          <a:prstGeom prst="line">
            <a:avLst/>
          </a:prstGeom>
          <a:noFill/>
          <a:ln w="38100">
            <a:solidFill>
              <a:srgbClr val="FFFFFF"/>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GB"/>
          </a:p>
        </p:txBody>
      </p:sp>
      <p:sp>
        <p:nvSpPr>
          <p:cNvPr id="11" name="Title 1"/>
          <p:cNvSpPr>
            <a:spLocks noGrp="1"/>
          </p:cNvSpPr>
          <p:nvPr>
            <p:ph type="title"/>
          </p:nvPr>
        </p:nvSpPr>
        <p:spPr>
          <a:xfrm>
            <a:off x="1981200" y="152400"/>
            <a:ext cx="8229600" cy="609600"/>
          </a:xfrm>
        </p:spPr>
        <p:txBody>
          <a:bodyPr/>
          <a:lstStyle/>
          <a:p>
            <a:pPr algn="ctr" eaLnBrk="1" hangingPunct="1">
              <a:defRPr/>
            </a:pPr>
            <a:r>
              <a:rPr lang="sr-Latn-RS" dirty="0">
                <a:solidFill>
                  <a:prstClr val="black"/>
                </a:solidFill>
                <a:latin typeface="Gill Sans MT"/>
              </a:rPr>
              <a:t>small cell lung cancer- SCLC</a:t>
            </a:r>
            <a:endParaRPr lang="en-GB" dirty="0">
              <a:latin typeface="+mn-lt"/>
            </a:endParaRPr>
          </a:p>
        </p:txBody>
      </p:sp>
      <p:sp>
        <p:nvSpPr>
          <p:cNvPr id="3" name="Rectangle 2"/>
          <p:cNvSpPr/>
          <p:nvPr/>
        </p:nvSpPr>
        <p:spPr>
          <a:xfrm>
            <a:off x="304800" y="1644077"/>
            <a:ext cx="4572000" cy="3416320"/>
          </a:xfrm>
          <a:prstGeom prst="rect">
            <a:avLst/>
          </a:prstGeom>
        </p:spPr>
        <p:txBody>
          <a:bodyPr wrap="square">
            <a:spAutoFit/>
          </a:bodyPr>
          <a:lstStyle/>
          <a:p>
            <a:pPr>
              <a:lnSpc>
                <a:spcPct val="150000"/>
              </a:lnSpc>
            </a:pPr>
            <a:r>
              <a:rPr lang="sr-Latn-RS" dirty="0" smtClean="0"/>
              <a:t>SSTR imaaging </a:t>
            </a:r>
            <a:r>
              <a:rPr lang="ru-RU" dirty="0" smtClean="0"/>
              <a:t>(Octreoscan</a:t>
            </a:r>
            <a:r>
              <a:rPr lang="ru-RU" dirty="0"/>
              <a:t>®) </a:t>
            </a:r>
            <a:endParaRPr lang="sr-Latn-RS" dirty="0"/>
          </a:p>
          <a:p>
            <a:pPr>
              <a:lnSpc>
                <a:spcPct val="150000"/>
              </a:lnSpc>
            </a:pPr>
            <a:endParaRPr lang="sr-Latn-RS" dirty="0"/>
          </a:p>
          <a:p>
            <a:pPr algn="just">
              <a:lnSpc>
                <a:spcPct val="150000"/>
              </a:lnSpc>
            </a:pPr>
            <a:r>
              <a:rPr lang="en-US" dirty="0" smtClean="0"/>
              <a:t>well-differentiated NETs </a:t>
            </a:r>
            <a:r>
              <a:rPr lang="en-US" dirty="0"/>
              <a:t>express </a:t>
            </a:r>
            <a:r>
              <a:rPr lang="en-US" dirty="0" err="1"/>
              <a:t>somatostatin</a:t>
            </a:r>
            <a:r>
              <a:rPr lang="en-US" dirty="0"/>
              <a:t> receptors, so this method can not only detect NETs and their metastases, but also opens up the possibility of therapeutic application of </a:t>
            </a:r>
            <a:r>
              <a:rPr lang="en-US" dirty="0" err="1"/>
              <a:t>somatostatin</a:t>
            </a:r>
            <a:r>
              <a:rPr lang="en-US" dirty="0"/>
              <a:t> analogs</a:t>
            </a:r>
            <a:endParaRPr lang="en-GB" dirty="0"/>
          </a:p>
        </p:txBody>
      </p:sp>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00600" y="1225550"/>
            <a:ext cx="6616438" cy="5092403"/>
          </a:xfrm>
          <a:prstGeom prst="rect">
            <a:avLst/>
          </a:prstGeom>
        </p:spPr>
      </p:pic>
    </p:spTree>
    <p:custDataLst>
      <p:tags r:id="rId1"/>
    </p:custDataLst>
  </p:cSld>
  <p:clrMapOvr>
    <a:masterClrMapping/>
  </p:clrMapOvr>
  <p:transition spd="slow" advTm="19763"/>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152400"/>
            <a:ext cx="8229600" cy="609600"/>
          </a:xfrm>
        </p:spPr>
        <p:txBody>
          <a:bodyPr/>
          <a:lstStyle/>
          <a:p>
            <a:pPr algn="ctr" eaLnBrk="1" hangingPunct="1">
              <a:defRPr/>
            </a:pPr>
            <a:r>
              <a:rPr lang="sr-Latn-RS" dirty="0">
                <a:solidFill>
                  <a:prstClr val="black"/>
                </a:solidFill>
                <a:latin typeface="Gill Sans MT"/>
              </a:rPr>
              <a:t>small cell lung cancer- SCLC</a:t>
            </a:r>
            <a:endParaRPr lang="en-GB" dirty="0">
              <a:latin typeface="+mn-lt"/>
            </a:endParaRPr>
          </a:p>
        </p:txBody>
      </p:sp>
      <p:pic>
        <p:nvPicPr>
          <p:cNvPr id="59395" name="Content Placeholder 3"/>
          <p:cNvPicPr>
            <a:picLocks noGrp="1" noChangeAspect="1"/>
          </p:cNvPicPr>
          <p:nvPr>
            <p:ph sz="quarter" idx="1"/>
          </p:nvPr>
        </p:nvPicPr>
        <p:blipFill>
          <a:blip r:embed="rId2" cstate="print">
            <a:extLst>
              <a:ext uri="{28A0092B-C50C-407E-A947-70E740481C1C}">
                <a14:useLocalDpi xmlns:a14="http://schemas.microsoft.com/office/drawing/2010/main" val="0"/>
              </a:ext>
            </a:extLst>
          </a:blip>
          <a:srcRect/>
          <a:stretch>
            <a:fillRect/>
          </a:stretch>
        </p:blipFill>
        <p:spPr>
          <a:xfrm>
            <a:off x="2795897" y="1219200"/>
            <a:ext cx="6457950" cy="4937125"/>
          </a:xfrm>
        </p:spPr>
      </p:pic>
      <p:sp>
        <p:nvSpPr>
          <p:cNvPr id="59396" name="TextBox 4"/>
          <p:cNvSpPr txBox="1">
            <a:spLocks noChangeArrowheads="1"/>
          </p:cNvSpPr>
          <p:nvPr/>
        </p:nvSpPr>
        <p:spPr bwMode="auto">
          <a:xfrm>
            <a:off x="1589881" y="5257800"/>
            <a:ext cx="111440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ahoma" panose="020B0604030504040204" pitchFamily="34" charset="0"/>
                <a:cs typeface="Arial" panose="020B0604020202020204" pitchFamily="34" charset="0"/>
              </a:defRPr>
            </a:lvl1pPr>
            <a:lvl2pPr marL="742950" indent="-285750">
              <a:defRPr>
                <a:solidFill>
                  <a:schemeClr val="tx1"/>
                </a:solidFill>
                <a:latin typeface="Tahoma" panose="020B0604030504040204" pitchFamily="34" charset="0"/>
                <a:cs typeface="Arial" panose="020B0604020202020204" pitchFamily="34" charset="0"/>
              </a:defRPr>
            </a:lvl2pPr>
            <a:lvl3pPr marL="1143000" indent="-228600">
              <a:defRPr>
                <a:solidFill>
                  <a:schemeClr val="tx1"/>
                </a:solidFill>
                <a:latin typeface="Tahoma" panose="020B0604030504040204" pitchFamily="34" charset="0"/>
                <a:cs typeface="Arial" panose="020B0604020202020204" pitchFamily="34" charset="0"/>
              </a:defRPr>
            </a:lvl3pPr>
            <a:lvl4pPr marL="1600200" indent="-228600">
              <a:defRPr>
                <a:solidFill>
                  <a:schemeClr val="tx1"/>
                </a:solidFill>
                <a:latin typeface="Tahoma" panose="020B0604030504040204" pitchFamily="34" charset="0"/>
                <a:cs typeface="Arial" panose="020B0604020202020204" pitchFamily="34" charset="0"/>
              </a:defRPr>
            </a:lvl4pPr>
            <a:lvl5pPr marL="2057400" indent="-22860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r>
              <a:rPr lang="sr-Latn-RS" altLang="en-US" baseline="30000" dirty="0"/>
              <a:t>18</a:t>
            </a:r>
            <a:r>
              <a:rPr lang="sr-Latn-RS" altLang="en-US" dirty="0"/>
              <a:t>FDG (-)</a:t>
            </a:r>
            <a:endParaRPr lang="en-GB" altLang="en-US" dirty="0"/>
          </a:p>
        </p:txBody>
      </p:sp>
      <p:sp>
        <p:nvSpPr>
          <p:cNvPr id="59397" name="TextBox 5"/>
          <p:cNvSpPr txBox="1">
            <a:spLocks noChangeArrowheads="1"/>
          </p:cNvSpPr>
          <p:nvPr/>
        </p:nvSpPr>
        <p:spPr bwMode="auto">
          <a:xfrm>
            <a:off x="9220200" y="5195670"/>
            <a:ext cx="191590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ahoma" panose="020B0604030504040204" pitchFamily="34" charset="0"/>
                <a:cs typeface="Arial" panose="020B0604020202020204" pitchFamily="34" charset="0"/>
              </a:defRPr>
            </a:lvl1pPr>
            <a:lvl2pPr marL="742950" indent="-285750">
              <a:defRPr>
                <a:solidFill>
                  <a:schemeClr val="tx1"/>
                </a:solidFill>
                <a:latin typeface="Tahoma" panose="020B0604030504040204" pitchFamily="34" charset="0"/>
                <a:cs typeface="Arial" panose="020B0604020202020204" pitchFamily="34" charset="0"/>
              </a:defRPr>
            </a:lvl2pPr>
            <a:lvl3pPr marL="1143000" indent="-228600">
              <a:defRPr>
                <a:solidFill>
                  <a:schemeClr val="tx1"/>
                </a:solidFill>
                <a:latin typeface="Tahoma" panose="020B0604030504040204" pitchFamily="34" charset="0"/>
                <a:cs typeface="Arial" panose="020B0604020202020204" pitchFamily="34" charset="0"/>
              </a:defRPr>
            </a:lvl3pPr>
            <a:lvl4pPr marL="1600200" indent="-228600">
              <a:defRPr>
                <a:solidFill>
                  <a:schemeClr val="tx1"/>
                </a:solidFill>
                <a:latin typeface="Tahoma" panose="020B0604030504040204" pitchFamily="34" charset="0"/>
                <a:cs typeface="Arial" panose="020B0604020202020204" pitchFamily="34" charset="0"/>
              </a:defRPr>
            </a:lvl4pPr>
            <a:lvl5pPr marL="2057400" indent="-22860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r>
              <a:rPr lang="sr-Latn-RS" altLang="en-US" baseline="30000" dirty="0"/>
              <a:t>68</a:t>
            </a:r>
            <a:r>
              <a:rPr lang="sr-Latn-RS" altLang="en-US" dirty="0"/>
              <a:t>Ga-Dotatoc (+)</a:t>
            </a:r>
            <a:endParaRPr lang="en-GB" altLang="en-US" dirty="0"/>
          </a:p>
        </p:txBody>
      </p:sp>
    </p:spTree>
  </p:cSld>
  <p:clrMapOvr>
    <a:masterClrMapping/>
  </p:clrMapOvr>
  <p:transition spd="slow" advTm="20756"/>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itle 1"/>
          <p:cNvSpPr>
            <a:spLocks noGrp="1"/>
          </p:cNvSpPr>
          <p:nvPr>
            <p:ph type="title"/>
          </p:nvPr>
        </p:nvSpPr>
        <p:spPr>
          <a:xfrm>
            <a:off x="2166938" y="357188"/>
            <a:ext cx="7772400" cy="709612"/>
          </a:xfrm>
        </p:spPr>
        <p:txBody>
          <a:bodyPr/>
          <a:lstStyle/>
          <a:p>
            <a:r>
              <a:rPr lang="en-US" b="1" dirty="0" smtClean="0">
                <a:latin typeface="Comic Sans MS" panose="030F0702030302020204" pitchFamily="66" charset="0"/>
              </a:rPr>
              <a:t>CONCLUSION</a:t>
            </a:r>
            <a:endParaRPr lang="en-US" b="1" dirty="0" smtClean="0">
              <a:latin typeface="Comic Sans MS" panose="030F0702030302020204" pitchFamily="66" charset="0"/>
            </a:endParaRPr>
          </a:p>
        </p:txBody>
      </p:sp>
      <p:sp>
        <p:nvSpPr>
          <p:cNvPr id="71683" name="Content Placeholder 4"/>
          <p:cNvSpPr>
            <a:spLocks noGrp="1"/>
          </p:cNvSpPr>
          <p:nvPr>
            <p:ph idx="1"/>
          </p:nvPr>
        </p:nvSpPr>
        <p:spPr>
          <a:xfrm>
            <a:off x="762000" y="1371600"/>
            <a:ext cx="9448800" cy="4724400"/>
          </a:xfrm>
        </p:spPr>
        <p:txBody>
          <a:bodyPr/>
          <a:lstStyle/>
          <a:p>
            <a:r>
              <a:rPr lang="en-US" dirty="0" smtClean="0">
                <a:latin typeface="Comic Sans MS" panose="030F0702030302020204" pitchFamily="66" charset="0"/>
              </a:rPr>
              <a:t>Integrated PET/CT provides:</a:t>
            </a:r>
            <a:endParaRPr lang="en-US" dirty="0" smtClean="0"/>
          </a:p>
          <a:p>
            <a:pPr lvl="1"/>
            <a:r>
              <a:rPr lang="en-US" sz="2400" dirty="0">
                <a:latin typeface="Comic Sans MS" panose="030F0702030302020204" pitchFamily="66" charset="0"/>
              </a:rPr>
              <a:t>More precise staging than all the other imaging techniques</a:t>
            </a:r>
          </a:p>
          <a:p>
            <a:pPr lvl="1"/>
            <a:r>
              <a:rPr lang="en-US" sz="2400" dirty="0">
                <a:latin typeface="Comic Sans MS" panose="030F0702030302020204" pitchFamily="66" charset="0"/>
              </a:rPr>
              <a:t>Allows better selection of patients for new modalities of treatment</a:t>
            </a:r>
          </a:p>
          <a:p>
            <a:pPr lvl="1"/>
            <a:r>
              <a:rPr lang="en-US" sz="2400" dirty="0">
                <a:latin typeface="Comic Sans MS" panose="030F0702030302020204" pitchFamily="66" charset="0"/>
              </a:rPr>
              <a:t>Helps in re-staging after induction therapy</a:t>
            </a:r>
          </a:p>
          <a:p>
            <a:pPr lvl="1"/>
            <a:r>
              <a:rPr lang="en-US" sz="2400" dirty="0">
                <a:latin typeface="Comic Sans MS" panose="030F0702030302020204" pitchFamily="66" charset="0"/>
              </a:rPr>
              <a:t>It is cost-effective</a:t>
            </a:r>
          </a:p>
          <a:p>
            <a:pPr lvl="1"/>
            <a:r>
              <a:rPr lang="en-US" sz="2400" dirty="0">
                <a:latin typeface="Comic Sans MS" panose="030F0702030302020204" pitchFamily="66" charset="0"/>
              </a:rPr>
              <a:t>Precise delineation – EBRT Planning</a:t>
            </a:r>
          </a:p>
          <a:p>
            <a:pPr lvl="1"/>
            <a:r>
              <a:rPr lang="en-US" sz="2400" dirty="0">
                <a:latin typeface="Comic Sans MS" panose="030F0702030302020204" pitchFamily="66" charset="0"/>
              </a:rPr>
              <a:t>Helps in follow up evaluation by differentiating Residual or recurrent tumor from Post-treatment scarring</a:t>
            </a:r>
          </a:p>
          <a:p>
            <a:pPr lvl="1"/>
            <a:endParaRPr lang="en-US" dirty="0" smtClean="0"/>
          </a:p>
        </p:txBody>
      </p:sp>
    </p:spTree>
    <p:extLst>
      <p:ext uri="{BB962C8B-B14F-4D97-AF65-F5344CB8AC3E}">
        <p14:creationId xmlns:p14="http://schemas.microsoft.com/office/powerpoint/2010/main" val="142939922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1981200" y="152400"/>
            <a:ext cx="8229600" cy="838200"/>
          </a:xfrm>
        </p:spPr>
        <p:txBody>
          <a:bodyPr/>
          <a:lstStyle/>
          <a:p>
            <a:pPr algn="ctr" eaLnBrk="1" hangingPunct="1">
              <a:defRPr/>
            </a:pPr>
            <a:r>
              <a:rPr lang="fr-FR" b="1" dirty="0" smtClean="0">
                <a:latin typeface="Cambria" panose="02040503050406030204" pitchFamily="18" charset="0"/>
                <a:ea typeface="Cambria" panose="02040503050406030204" pitchFamily="18" charset="0"/>
              </a:rPr>
              <a:t>VENTILATION SCINTIGRAPHY</a:t>
            </a:r>
            <a:endParaRPr lang="en-US" altLang="en-US" dirty="0">
              <a:latin typeface="+mn-lt"/>
            </a:endParaRPr>
          </a:p>
        </p:txBody>
      </p:sp>
      <p:sp>
        <p:nvSpPr>
          <p:cNvPr id="22531" name="Rectangle 3"/>
          <p:cNvSpPr>
            <a:spLocks noGrp="1" noChangeArrowheads="1"/>
          </p:cNvSpPr>
          <p:nvPr>
            <p:ph idx="1"/>
          </p:nvPr>
        </p:nvSpPr>
        <p:spPr>
          <a:xfrm>
            <a:off x="609600" y="1219200"/>
            <a:ext cx="10896600" cy="4937125"/>
          </a:xfrm>
        </p:spPr>
        <p:txBody>
          <a:bodyPr/>
          <a:lstStyle/>
          <a:p>
            <a:pPr eaLnBrk="1" hangingPunct="1">
              <a:buFont typeface="Wingdings" panose="05000000000000000000" pitchFamily="2" charset="2"/>
              <a:buNone/>
              <a:defRPr/>
            </a:pPr>
            <a:r>
              <a:rPr lang="sr-Cyrl-CS" altLang="en-US" sz="2800" baseline="30000" dirty="0" smtClean="0"/>
              <a:t>133</a:t>
            </a:r>
            <a:r>
              <a:rPr lang="en-US" altLang="en-US" sz="2800" dirty="0" err="1"/>
              <a:t>Xe</a:t>
            </a:r>
            <a:r>
              <a:rPr lang="en-US" altLang="en-US" sz="2800" dirty="0"/>
              <a:t>, </a:t>
            </a:r>
            <a:r>
              <a:rPr lang="en-US" altLang="en-US" sz="2800" baseline="30000" dirty="0" err="1"/>
              <a:t>127</a:t>
            </a:r>
            <a:r>
              <a:rPr lang="en-US" altLang="en-US" sz="2800" dirty="0" err="1"/>
              <a:t>Xe</a:t>
            </a:r>
            <a:r>
              <a:rPr lang="sr-Cyrl-RS" altLang="en-US" sz="2800" dirty="0"/>
              <a:t> </a:t>
            </a:r>
            <a:r>
              <a:rPr lang="sr-Cyrl-CS" altLang="en-US" sz="2800" dirty="0"/>
              <a:t>и</a:t>
            </a:r>
            <a:r>
              <a:rPr lang="en-US" altLang="en-US" sz="2800" dirty="0"/>
              <a:t> </a:t>
            </a:r>
            <a:r>
              <a:rPr lang="en-US" altLang="en-US" sz="2800" baseline="30000" dirty="0" smtClean="0"/>
              <a:t>81m</a:t>
            </a:r>
            <a:r>
              <a:rPr lang="en-US" altLang="en-US" sz="2800" dirty="0" smtClean="0"/>
              <a:t>Kr</a:t>
            </a:r>
            <a:r>
              <a:rPr lang="en-US" sz="2800" dirty="0" smtClean="0"/>
              <a:t> radioactive gases </a:t>
            </a:r>
            <a:endParaRPr lang="sr-Latn-RS" sz="2800" dirty="0" smtClean="0"/>
          </a:p>
          <a:p>
            <a:pPr eaLnBrk="1" hangingPunct="1">
              <a:buFont typeface="Wingdings" panose="05000000000000000000" pitchFamily="2" charset="2"/>
              <a:buNone/>
              <a:defRPr/>
            </a:pPr>
            <a:r>
              <a:rPr lang="en-US" sz="2800" dirty="0" smtClean="0"/>
              <a:t>distal </a:t>
            </a:r>
            <a:r>
              <a:rPr lang="sr-Latn-RS" sz="2800" dirty="0" smtClean="0"/>
              <a:t>of</a:t>
            </a:r>
            <a:r>
              <a:rPr lang="en-US" sz="2800" dirty="0" smtClean="0"/>
              <a:t> the obstruction - reduced </a:t>
            </a:r>
            <a:r>
              <a:rPr lang="en-US" sz="2800" dirty="0" err="1" smtClean="0"/>
              <a:t>hypoperfusion</a:t>
            </a:r>
            <a:r>
              <a:rPr lang="en-US" sz="2800" dirty="0" smtClean="0"/>
              <a:t> "cold field</a:t>
            </a:r>
            <a:r>
              <a:rPr lang="sr-Latn-RS" sz="2800" dirty="0" smtClean="0"/>
              <a:t>s</a:t>
            </a:r>
            <a:r>
              <a:rPr lang="en-US" sz="2800" dirty="0" smtClean="0"/>
              <a:t>" </a:t>
            </a:r>
            <a:endParaRPr lang="sr-Latn-RS" sz="2800" dirty="0" smtClean="0"/>
          </a:p>
          <a:p>
            <a:pPr eaLnBrk="1" hangingPunct="1">
              <a:buFont typeface="Wingdings" panose="05000000000000000000" pitchFamily="2" charset="2"/>
              <a:buNone/>
              <a:defRPr/>
            </a:pPr>
            <a:endParaRPr lang="sr-Latn-RS" sz="2800" dirty="0" smtClean="0"/>
          </a:p>
          <a:p>
            <a:pPr eaLnBrk="1" hangingPunct="1">
              <a:buFont typeface="Wingdings" panose="05000000000000000000" pitchFamily="2" charset="2"/>
              <a:buNone/>
              <a:defRPr/>
            </a:pPr>
            <a:r>
              <a:rPr lang="en-US" sz="2800" dirty="0" smtClean="0"/>
              <a:t>3 phases: "Wash-in, equilibrium and wash-out" </a:t>
            </a:r>
            <a:r>
              <a:rPr lang="en-US" sz="2800" dirty="0" err="1" smtClean="0"/>
              <a:t>scintigrams</a:t>
            </a:r>
            <a:r>
              <a:rPr lang="en-US" sz="2800" dirty="0" smtClean="0"/>
              <a:t> </a:t>
            </a:r>
            <a:endParaRPr lang="sr-Latn-RS" sz="2800" dirty="0" smtClean="0"/>
          </a:p>
          <a:p>
            <a:pPr eaLnBrk="1" hangingPunct="1">
              <a:buFont typeface="Wingdings" panose="05000000000000000000" pitchFamily="2" charset="2"/>
              <a:buNone/>
              <a:defRPr/>
            </a:pPr>
            <a:endParaRPr lang="sr-Latn-RS" sz="2800" dirty="0" smtClean="0"/>
          </a:p>
          <a:p>
            <a:pPr eaLnBrk="1" hangingPunct="1">
              <a:buFont typeface="Wingdings" panose="05000000000000000000" pitchFamily="2" charset="2"/>
              <a:buNone/>
              <a:defRPr/>
            </a:pPr>
            <a:r>
              <a:rPr lang="en-US" sz="2800" dirty="0" smtClean="0"/>
              <a:t>1. Ventilation rate of different lung segments </a:t>
            </a:r>
            <a:endParaRPr lang="sr-Latn-RS" sz="2800" dirty="0" smtClean="0"/>
          </a:p>
          <a:p>
            <a:pPr eaLnBrk="1" hangingPunct="1">
              <a:buFont typeface="Wingdings" panose="05000000000000000000" pitchFamily="2" charset="2"/>
              <a:buNone/>
              <a:defRPr/>
            </a:pPr>
            <a:r>
              <a:rPr lang="en-US" sz="2800" dirty="0" smtClean="0"/>
              <a:t>2. Volume of gas distribution</a:t>
            </a:r>
            <a:endParaRPr lang="sr-Latn-RS" sz="2800" dirty="0" smtClean="0"/>
          </a:p>
          <a:p>
            <a:pPr eaLnBrk="1" hangingPunct="1">
              <a:buFont typeface="Wingdings" panose="05000000000000000000" pitchFamily="2" charset="2"/>
              <a:buNone/>
              <a:defRPr/>
            </a:pPr>
            <a:r>
              <a:rPr lang="en-US" sz="2800" dirty="0" smtClean="0"/>
              <a:t>3. Information on prolonged gas retention (</a:t>
            </a:r>
            <a:r>
              <a:rPr lang="sr-Latn-RS" sz="2800" dirty="0" smtClean="0"/>
              <a:t>COPD)</a:t>
            </a:r>
            <a:endParaRPr lang="sr-Cyrl-CS" altLang="en-US" sz="2800" dirty="0"/>
          </a:p>
        </p:txBody>
      </p:sp>
    </p:spTree>
  </p:cSld>
  <p:clrMapOvr>
    <a:masterClrMapping/>
  </p:clrMapOvr>
  <p:transition spd="slow" advTm="36560"/>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 Placeholder 4"/>
          <p:cNvSpPr>
            <a:spLocks noGrp="1"/>
          </p:cNvSpPr>
          <p:nvPr>
            <p:ph type="body" idx="1"/>
          </p:nvPr>
        </p:nvSpPr>
        <p:spPr>
          <a:xfrm>
            <a:off x="762000" y="1316038"/>
            <a:ext cx="4194175" cy="533400"/>
          </a:xfrm>
        </p:spPr>
        <p:txBody>
          <a:bodyPr/>
          <a:lstStyle/>
          <a:p>
            <a:pPr eaLnBrk="1" hangingPunct="1"/>
            <a:r>
              <a:rPr lang="en-US" altLang="en-US" dirty="0" err="1">
                <a:solidFill>
                  <a:schemeClr val="tx1"/>
                </a:solidFill>
              </a:rPr>
              <a:t>Technegas</a:t>
            </a:r>
            <a:endParaRPr lang="en-US" altLang="en-US" dirty="0">
              <a:solidFill>
                <a:schemeClr val="tx1"/>
              </a:solidFill>
            </a:endParaRPr>
          </a:p>
        </p:txBody>
      </p:sp>
      <p:sp>
        <p:nvSpPr>
          <p:cNvPr id="15364" name="Text Placeholder 6"/>
          <p:cNvSpPr>
            <a:spLocks noGrp="1"/>
          </p:cNvSpPr>
          <p:nvPr>
            <p:ph type="body" sz="quarter" idx="3"/>
          </p:nvPr>
        </p:nvSpPr>
        <p:spPr>
          <a:xfrm>
            <a:off x="4051734" y="1362959"/>
            <a:ext cx="4422775" cy="533400"/>
          </a:xfrm>
        </p:spPr>
        <p:txBody>
          <a:bodyPr/>
          <a:lstStyle/>
          <a:p>
            <a:pPr eaLnBrk="1" hangingPunct="1"/>
            <a:r>
              <a:rPr lang="en-US" altLang="en-US" dirty="0" err="1">
                <a:solidFill>
                  <a:schemeClr val="tx1"/>
                </a:solidFill>
              </a:rPr>
              <a:t>Pertehnegas</a:t>
            </a:r>
            <a:endParaRPr lang="en-US" altLang="en-US" dirty="0">
              <a:solidFill>
                <a:schemeClr val="tx1"/>
              </a:solidFill>
            </a:endParaRPr>
          </a:p>
        </p:txBody>
      </p:sp>
      <p:pic>
        <p:nvPicPr>
          <p:cNvPr id="15366" name="Picture 2" descr="TpFullFacingLeft.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982200" y="2743200"/>
            <a:ext cx="2438400" cy="430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7"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l="39931" t="24554" r="46701" b="52029"/>
          <a:stretch>
            <a:fillRect/>
          </a:stretch>
        </p:blipFill>
        <p:spPr bwMode="auto">
          <a:xfrm>
            <a:off x="9677400" y="838200"/>
            <a:ext cx="1820863" cy="179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228600" y="2764572"/>
            <a:ext cx="10134600" cy="3816429"/>
          </a:xfrm>
          <a:prstGeom prst="rect">
            <a:avLst/>
          </a:prstGeom>
          <a:noFill/>
        </p:spPr>
        <p:txBody>
          <a:bodyPr wrap="square" rtlCol="0">
            <a:spAutoFit/>
          </a:bodyPr>
          <a:lstStyle/>
          <a:p>
            <a:r>
              <a:rPr lang="sr-Latn-RS" sz="2200" dirty="0" smtClean="0"/>
              <a:t>R</a:t>
            </a:r>
            <a:r>
              <a:rPr lang="en-US" sz="2200" dirty="0" err="1" smtClean="0"/>
              <a:t>adioactive</a:t>
            </a:r>
            <a:r>
              <a:rPr lang="en-US" sz="2200" dirty="0" smtClean="0"/>
              <a:t> aerosols produced in a commercial generator and used for lung </a:t>
            </a:r>
            <a:r>
              <a:rPr lang="en-US" sz="2200" dirty="0" err="1" smtClean="0"/>
              <a:t>scintigraphy</a:t>
            </a:r>
            <a:r>
              <a:rPr lang="en-US" sz="2200" dirty="0" smtClean="0"/>
              <a:t>. The aerosols are produced by first evaporating to dryness standard technetium-99m generator </a:t>
            </a:r>
            <a:r>
              <a:rPr lang="en-US" sz="2200" dirty="0" err="1" smtClean="0"/>
              <a:t>eluate</a:t>
            </a:r>
            <a:r>
              <a:rPr lang="en-US" sz="2200" dirty="0" smtClean="0"/>
              <a:t> (99mTcO4) in a graphite crucible (the simmer stage) and then heating this to 2500 degrees C (the "burn" stage).</a:t>
            </a:r>
            <a:endParaRPr lang="sr-Latn-RS" sz="2200" dirty="0" smtClean="0"/>
          </a:p>
          <a:p>
            <a:r>
              <a:rPr lang="en-US" sz="2200" dirty="0" smtClean="0"/>
              <a:t>Patients inhale the </a:t>
            </a:r>
            <a:r>
              <a:rPr lang="en-US" sz="2200" dirty="0" err="1" smtClean="0"/>
              <a:t>Technegas</a:t>
            </a:r>
            <a:r>
              <a:rPr lang="en-US" sz="2200" dirty="0" smtClean="0"/>
              <a:t> via tubing and a mouthpiece, with particles lodging within the peripheral lungs. </a:t>
            </a:r>
          </a:p>
          <a:p>
            <a:r>
              <a:rPr lang="en-US" sz="2200" dirty="0" err="1" smtClean="0"/>
              <a:t>Technegas</a:t>
            </a:r>
            <a:r>
              <a:rPr lang="en-US" sz="2200" dirty="0" smtClean="0"/>
              <a:t> has been reported to have better penetration of the peripheral lungs and less clumping of tracer in the central airways when compared to aerosolized Tc-99m DTPA. </a:t>
            </a:r>
            <a:r>
              <a:rPr lang="en-US" sz="2200" dirty="0" err="1" smtClean="0"/>
              <a:t>Technegas</a:t>
            </a:r>
            <a:r>
              <a:rPr lang="en-US" sz="2200" dirty="0" smtClean="0"/>
              <a:t> will remain lodged in the lungs as the isotope decays, with no absorption via the capillary beds or renal excretion. </a:t>
            </a:r>
          </a:p>
          <a:p>
            <a:endParaRPr lang="en-GB" sz="2200" dirty="0"/>
          </a:p>
        </p:txBody>
      </p:sp>
      <p:sp>
        <p:nvSpPr>
          <p:cNvPr id="3" name="TextBox 2"/>
          <p:cNvSpPr txBox="1"/>
          <p:nvPr/>
        </p:nvSpPr>
        <p:spPr>
          <a:xfrm>
            <a:off x="609600" y="1828800"/>
            <a:ext cx="3086558" cy="883319"/>
          </a:xfrm>
          <a:prstGeom prst="rect">
            <a:avLst/>
          </a:prstGeom>
          <a:noFill/>
        </p:spPr>
        <p:txBody>
          <a:bodyPr wrap="square" rtlCol="0">
            <a:spAutoFit/>
          </a:bodyPr>
          <a:lstStyle/>
          <a:p>
            <a:pPr marL="285750" indent="-285750">
              <a:spcAft>
                <a:spcPts val="1200"/>
              </a:spcAft>
              <a:buFont typeface="Arial" panose="020B0604020202020204" pitchFamily="34" charset="0"/>
              <a:buChar char="•"/>
            </a:pPr>
            <a:r>
              <a:rPr lang="sr-Latn-RS" sz="2000" dirty="0"/>
              <a:t>0,02-0,2um</a:t>
            </a:r>
          </a:p>
          <a:p>
            <a:pPr marL="342900" lvl="0" indent="-342900">
              <a:lnSpc>
                <a:spcPct val="107000"/>
              </a:lnSpc>
              <a:spcAft>
                <a:spcPts val="800"/>
              </a:spcAft>
              <a:buFont typeface="Arial" panose="020B0604020202020204" pitchFamily="34" charset="0"/>
              <a:buChar char="•"/>
              <a:tabLst>
                <a:tab pos="457200" algn="l"/>
              </a:tabLst>
            </a:pPr>
            <a:r>
              <a:rPr lang="sr-Cyrl-RS" sz="2000" dirty="0" smtClean="0">
                <a:effectLst/>
                <a:latin typeface="Calibri" panose="020F0502020204030204" pitchFamily="34" charset="0"/>
                <a:ea typeface="Calibri" panose="020F0502020204030204" pitchFamily="34" charset="0"/>
                <a:cs typeface="Times New Roman" panose="02020603050405020304" pitchFamily="18" charset="0"/>
              </a:rPr>
              <a:t>100</a:t>
            </a:r>
            <a:r>
              <a:rPr lang="sr-Cyrl-RS" sz="2000" dirty="0">
                <a:effectLst/>
                <a:latin typeface="Calibri" panose="020F0502020204030204" pitchFamily="34" charset="0"/>
                <a:ea typeface="Calibri" panose="020F0502020204030204" pitchFamily="34" charset="0"/>
                <a:cs typeface="Times New Roman" panose="02020603050405020304" pitchFamily="18" charset="0"/>
              </a:rPr>
              <a:t>% </a:t>
            </a:r>
            <a:r>
              <a:rPr lang="sr-Latn-RS" sz="2000" dirty="0" smtClean="0">
                <a:effectLst/>
                <a:latin typeface="Calibri" panose="020F0502020204030204" pitchFamily="34" charset="0"/>
                <a:ea typeface="Calibri" panose="020F0502020204030204" pitchFamily="34" charset="0"/>
                <a:cs typeface="Times New Roman" panose="02020603050405020304" pitchFamily="18" charset="0"/>
              </a:rPr>
              <a:t>Ar</a:t>
            </a:r>
            <a:endParaRPr lang="en-GB" sz="20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3" name="TextBox 12"/>
          <p:cNvSpPr txBox="1"/>
          <p:nvPr/>
        </p:nvSpPr>
        <p:spPr>
          <a:xfrm>
            <a:off x="4038600" y="1905000"/>
            <a:ext cx="3073912" cy="883319"/>
          </a:xfrm>
          <a:prstGeom prst="rect">
            <a:avLst/>
          </a:prstGeom>
          <a:noFill/>
        </p:spPr>
        <p:txBody>
          <a:bodyPr wrap="square" rtlCol="0">
            <a:spAutoFit/>
          </a:bodyPr>
          <a:lstStyle/>
          <a:p>
            <a:pPr marL="285750" indent="-285750">
              <a:spcAft>
                <a:spcPts val="1200"/>
              </a:spcAft>
              <a:buFont typeface="Arial" panose="020B0604020202020204" pitchFamily="34" charset="0"/>
              <a:buChar char="•"/>
            </a:pPr>
            <a:r>
              <a:rPr lang="sr-Latn-RS" sz="2000" dirty="0"/>
              <a:t>0,02-0,2um</a:t>
            </a:r>
          </a:p>
          <a:p>
            <a:pPr marL="342900" lvl="0" indent="-342900">
              <a:lnSpc>
                <a:spcPct val="107000"/>
              </a:lnSpc>
              <a:spcAft>
                <a:spcPts val="800"/>
              </a:spcAft>
              <a:buFont typeface="Arial" panose="020B0604020202020204" pitchFamily="34" charset="0"/>
              <a:buChar char="•"/>
              <a:tabLst>
                <a:tab pos="457200" algn="l"/>
              </a:tabLst>
            </a:pPr>
            <a:r>
              <a:rPr lang="sr-Latn-RS" sz="2000" dirty="0" smtClean="0">
                <a:effectLst/>
                <a:latin typeface="Calibri" panose="020F0502020204030204" pitchFamily="34" charset="0"/>
                <a:ea typeface="Calibri" panose="020F0502020204030204" pitchFamily="34" charset="0"/>
                <a:cs typeface="Times New Roman" panose="02020603050405020304" pitchFamily="18" charset="0"/>
              </a:rPr>
              <a:t>95</a:t>
            </a:r>
            <a:r>
              <a:rPr lang="sr-Latn-RS" sz="2000" dirty="0">
                <a:effectLst/>
                <a:latin typeface="Calibri" panose="020F0502020204030204" pitchFamily="34" charset="0"/>
                <a:ea typeface="Calibri" panose="020F0502020204030204" pitchFamily="34" charset="0"/>
                <a:cs typeface="Times New Roman" panose="02020603050405020304" pitchFamily="18" charset="0"/>
              </a:rPr>
              <a:t>% </a:t>
            </a:r>
            <a:r>
              <a:rPr lang="sr-Latn-RS" sz="2000" dirty="0" smtClean="0">
                <a:effectLst/>
                <a:latin typeface="Calibri" panose="020F0502020204030204" pitchFamily="34" charset="0"/>
                <a:ea typeface="Calibri" panose="020F0502020204030204" pitchFamily="34" charset="0"/>
                <a:cs typeface="Times New Roman" panose="02020603050405020304" pitchFamily="18" charset="0"/>
              </a:rPr>
              <a:t>Ar </a:t>
            </a:r>
            <a:r>
              <a:rPr lang="sr-Latn-RS" sz="2000" dirty="0">
                <a:effectLst/>
                <a:latin typeface="Calibri" panose="020F0502020204030204" pitchFamily="34" charset="0"/>
                <a:ea typeface="Calibri" panose="020F0502020204030204" pitchFamily="34" charset="0"/>
                <a:cs typeface="Times New Roman" panose="02020603050405020304" pitchFamily="18" charset="0"/>
              </a:rPr>
              <a:t>+ 5% </a:t>
            </a:r>
            <a:r>
              <a:rPr lang="sr-Latn-RS" sz="2000" dirty="0" smtClean="0">
                <a:effectLst/>
                <a:latin typeface="Calibri" panose="020F0502020204030204" pitchFamily="34" charset="0"/>
                <a:ea typeface="Calibri" panose="020F0502020204030204" pitchFamily="34" charset="0"/>
                <a:cs typeface="Times New Roman" panose="02020603050405020304" pitchFamily="18" charset="0"/>
              </a:rPr>
              <a:t>O</a:t>
            </a:r>
            <a:r>
              <a:rPr lang="sr-Latn-RS" sz="2000" baseline="-25000" dirty="0" smtClean="0">
                <a:effectLst/>
                <a:latin typeface="Calibri" panose="020F0502020204030204" pitchFamily="34" charset="0"/>
                <a:ea typeface="Calibri" panose="020F0502020204030204" pitchFamily="34" charset="0"/>
                <a:cs typeface="Times New Roman" panose="02020603050405020304" pitchFamily="18" charset="0"/>
              </a:rPr>
              <a:t>2</a:t>
            </a:r>
            <a:endParaRPr lang="en-GB" sz="2000" baseline="-250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2" name="Rectangle 2"/>
          <p:cNvSpPr>
            <a:spLocks noGrp="1" noChangeArrowheads="1"/>
          </p:cNvSpPr>
          <p:nvPr>
            <p:ph type="title"/>
          </p:nvPr>
        </p:nvSpPr>
        <p:spPr>
          <a:xfrm>
            <a:off x="1981200" y="152400"/>
            <a:ext cx="8229600" cy="838200"/>
          </a:xfrm>
        </p:spPr>
        <p:txBody>
          <a:bodyPr/>
          <a:lstStyle/>
          <a:p>
            <a:pPr algn="ctr" eaLnBrk="1" hangingPunct="1">
              <a:defRPr/>
            </a:pPr>
            <a:r>
              <a:rPr lang="fr-FR" b="1" dirty="0" smtClean="0">
                <a:latin typeface="Cambria" panose="02040503050406030204" pitchFamily="18" charset="0"/>
                <a:ea typeface="Cambria" panose="02040503050406030204" pitchFamily="18" charset="0"/>
              </a:rPr>
              <a:t>VENTILATION SCINTIGRAPHY</a:t>
            </a:r>
            <a:endParaRPr lang="en-US" altLang="en-US" dirty="0">
              <a:latin typeface="+mn-lt"/>
            </a:endParaRPr>
          </a:p>
        </p:txBody>
      </p:sp>
    </p:spTree>
  </p:cSld>
  <p:clrMapOvr>
    <a:masterClrMapping/>
  </p:clrMapOvr>
  <p:transition spd="slow" advTm="35810"/>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Text Box 5"/>
          <p:cNvSpPr txBox="1">
            <a:spLocks noChangeArrowheads="1"/>
          </p:cNvSpPr>
          <p:nvPr/>
        </p:nvSpPr>
        <p:spPr bwMode="auto">
          <a:xfrm>
            <a:off x="1981200" y="1219200"/>
            <a:ext cx="379180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buClrTx/>
              <a:buSzTx/>
              <a:buFontTx/>
              <a:buNone/>
            </a:pPr>
            <a:r>
              <a:rPr lang="en-GB" altLang="en-US" sz="2400" baseline="30000" dirty="0">
                <a:latin typeface="Calibri" panose="020F0502020204030204" pitchFamily="34" charset="0"/>
                <a:cs typeface="Calibri" panose="020F0502020204030204" pitchFamily="34" charset="0"/>
              </a:rPr>
              <a:t>133</a:t>
            </a:r>
            <a:r>
              <a:rPr lang="en-GB" altLang="en-US" sz="2400" dirty="0">
                <a:latin typeface="Calibri" panose="020F0502020204030204" pitchFamily="34" charset="0"/>
                <a:cs typeface="Calibri" panose="020F0502020204030204" pitchFamily="34" charset="0"/>
              </a:rPr>
              <a:t>Xe</a:t>
            </a:r>
            <a:r>
              <a:rPr lang="sr-Latn-RS" altLang="en-US" sz="2400" dirty="0">
                <a:latin typeface="Calibri" panose="020F0502020204030204" pitchFamily="34" charset="0"/>
                <a:cs typeface="Calibri" panose="020F0502020204030204" pitchFamily="34" charset="0"/>
              </a:rPr>
              <a:t>, </a:t>
            </a:r>
            <a:r>
              <a:rPr lang="en-GB" altLang="en-US" sz="2400" dirty="0" smtClean="0">
                <a:latin typeface="Calibri" panose="020F0502020204030204" pitchFamily="34" charset="0"/>
                <a:cs typeface="Calibri" panose="020F0502020204030204" pitchFamily="34" charset="0"/>
              </a:rPr>
              <a:t>80 </a:t>
            </a:r>
            <a:r>
              <a:rPr lang="en-US" altLang="en-US" sz="2400" dirty="0" err="1">
                <a:latin typeface="Calibri" panose="020F0502020204030204" pitchFamily="34" charset="0"/>
                <a:cs typeface="Calibri" panose="020F0502020204030204" pitchFamily="34" charset="0"/>
              </a:rPr>
              <a:t>keV</a:t>
            </a:r>
            <a:r>
              <a:rPr lang="sl-SI" altLang="en-US" sz="2400" dirty="0">
                <a:latin typeface="Calibri" panose="020F0502020204030204" pitchFamily="34" charset="0"/>
                <a:cs typeface="Calibri" panose="020F0502020204030204" pitchFamily="34" charset="0"/>
              </a:rPr>
              <a:t>, </a:t>
            </a:r>
            <a:r>
              <a:rPr lang="en-GB" altLang="en-US" sz="2400" dirty="0">
                <a:latin typeface="Calibri" panose="020F0502020204030204" pitchFamily="34" charset="0"/>
                <a:cs typeface="Calibri" panose="020F0502020204030204" pitchFamily="34" charset="0"/>
              </a:rPr>
              <a:t> 5</a:t>
            </a:r>
            <a:r>
              <a:rPr lang="sl-SI" altLang="en-US" sz="2400" dirty="0">
                <a:latin typeface="Calibri" panose="020F0502020204030204" pitchFamily="34" charset="0"/>
                <a:cs typeface="Calibri" panose="020F0502020204030204" pitchFamily="34" charset="0"/>
              </a:rPr>
              <a:t>,</a:t>
            </a:r>
            <a:r>
              <a:rPr lang="en-GB" altLang="en-US" sz="2400" dirty="0">
                <a:latin typeface="Calibri" panose="020F0502020204030204" pitchFamily="34" charset="0"/>
                <a:cs typeface="Calibri" panose="020F0502020204030204" pitchFamily="34" charset="0"/>
              </a:rPr>
              <a:t>3 </a:t>
            </a:r>
            <a:r>
              <a:rPr lang="sr-Latn-RS" altLang="en-US" sz="2400" dirty="0" smtClean="0">
                <a:latin typeface="Calibri" panose="020F0502020204030204" pitchFamily="34" charset="0"/>
                <a:cs typeface="Calibri" panose="020F0502020204030204" pitchFamily="34" charset="0"/>
              </a:rPr>
              <a:t>days </a:t>
            </a:r>
            <a:r>
              <a:rPr lang="sr-Cyrl-RS" altLang="en-US" sz="2400" dirty="0" smtClean="0">
                <a:latin typeface="Calibri" panose="020F0502020204030204" pitchFamily="34" charset="0"/>
                <a:cs typeface="Calibri" panose="020F0502020204030204" pitchFamily="34" charset="0"/>
              </a:rPr>
              <a:t>Т</a:t>
            </a:r>
            <a:r>
              <a:rPr lang="en-GB" altLang="en-US" sz="2400" dirty="0">
                <a:latin typeface="Calibri" panose="020F0502020204030204" pitchFamily="34" charset="0"/>
                <a:cs typeface="Calibri" panose="020F0502020204030204" pitchFamily="34" charset="0"/>
              </a:rPr>
              <a:t>1/2</a:t>
            </a:r>
            <a:r>
              <a:rPr lang="sl-SI" altLang="en-US" sz="2400" dirty="0">
                <a:latin typeface="Calibri" panose="020F0502020204030204" pitchFamily="34" charset="0"/>
                <a:cs typeface="Calibri" panose="020F0502020204030204" pitchFamily="34" charset="0"/>
              </a:rPr>
              <a:t>, </a:t>
            </a:r>
            <a:endParaRPr lang="en-GB" altLang="en-US" sz="2400" dirty="0">
              <a:latin typeface="Calibri" panose="020F0502020204030204" pitchFamily="34" charset="0"/>
              <a:cs typeface="Calibri" panose="020F0502020204030204" pitchFamily="34" charset="0"/>
            </a:endParaRPr>
          </a:p>
        </p:txBody>
      </p:sp>
      <p:grpSp>
        <p:nvGrpSpPr>
          <p:cNvPr id="54" name="Group 53"/>
          <p:cNvGrpSpPr/>
          <p:nvPr/>
        </p:nvGrpSpPr>
        <p:grpSpPr>
          <a:xfrm>
            <a:off x="2209800" y="1905001"/>
            <a:ext cx="8458200" cy="4267200"/>
            <a:chOff x="2209800" y="2297113"/>
            <a:chExt cx="7589838" cy="3875087"/>
          </a:xfrm>
        </p:grpSpPr>
        <p:pic>
          <p:nvPicPr>
            <p:cNvPr id="17412" name="Picture 4" descr="VentNXe"/>
            <p:cNvPicPr>
              <a:picLocks noChangeAspect="1" noChangeArrowheads="1"/>
            </p:cNvPicPr>
            <p:nvPr/>
          </p:nvPicPr>
          <p:blipFill>
            <a:blip r:embed="rId2" cstate="print">
              <a:extLst>
                <a:ext uri="{28A0092B-C50C-407E-A947-70E740481C1C}">
                  <a14:useLocalDpi xmlns:a14="http://schemas.microsoft.com/office/drawing/2010/main" val="0"/>
                </a:ext>
              </a:extLst>
            </a:blip>
            <a:srcRect l="60065" t="63524" r="27214" b="22256"/>
            <a:stretch>
              <a:fillRect/>
            </a:stretch>
          </p:blipFill>
          <p:spPr bwMode="auto">
            <a:xfrm>
              <a:off x="5895976" y="4430713"/>
              <a:ext cx="919163" cy="1069975"/>
            </a:xfrm>
            <a:prstGeom prst="rect">
              <a:avLst/>
            </a:prstGeom>
            <a:noFill/>
            <a:ln w="19050">
              <a:solidFill>
                <a:srgbClr val="00FFFF"/>
              </a:solidFill>
              <a:miter lim="800000"/>
              <a:headEnd/>
              <a:tailEnd/>
            </a:ln>
            <a:extLst>
              <a:ext uri="{909E8E84-426E-40DD-AFC4-6F175D3DCCD1}">
                <a14:hiddenFill xmlns:a14="http://schemas.microsoft.com/office/drawing/2010/main">
                  <a:solidFill>
                    <a:srgbClr val="FFFFFF"/>
                  </a:solidFill>
                </a14:hiddenFill>
              </a:ext>
            </a:extLst>
          </p:spPr>
        </p:pic>
        <p:pic>
          <p:nvPicPr>
            <p:cNvPr id="17413" name="Picture 5" descr="VentNXe"/>
            <p:cNvPicPr>
              <a:picLocks noChangeAspect="1" noChangeArrowheads="1"/>
            </p:cNvPicPr>
            <p:nvPr/>
          </p:nvPicPr>
          <p:blipFill>
            <a:blip r:embed="rId2" cstate="print">
              <a:lum contrast="6000"/>
              <a:extLst>
                <a:ext uri="{28A0092B-C50C-407E-A947-70E740481C1C}">
                  <a14:useLocalDpi xmlns:a14="http://schemas.microsoft.com/office/drawing/2010/main" val="0"/>
                </a:ext>
              </a:extLst>
            </a:blip>
            <a:srcRect l="35910" t="28130" r="52496" b="57651"/>
            <a:stretch>
              <a:fillRect/>
            </a:stretch>
          </p:blipFill>
          <p:spPr bwMode="auto">
            <a:xfrm>
              <a:off x="2214563" y="2297113"/>
              <a:ext cx="838200" cy="1071563"/>
            </a:xfrm>
            <a:prstGeom prst="rect">
              <a:avLst/>
            </a:prstGeom>
            <a:noFill/>
            <a:ln w="19050">
              <a:solidFill>
                <a:srgbClr val="00FFFF"/>
              </a:solidFill>
              <a:miter lim="800000"/>
              <a:headEnd/>
              <a:tailEnd/>
            </a:ln>
            <a:extLst>
              <a:ext uri="{909E8E84-426E-40DD-AFC4-6F175D3DCCD1}">
                <a14:hiddenFill xmlns:a14="http://schemas.microsoft.com/office/drawing/2010/main">
                  <a:solidFill>
                    <a:srgbClr val="FFFFFF"/>
                  </a:solidFill>
                </a14:hiddenFill>
              </a:ext>
            </a:extLst>
          </p:spPr>
        </p:pic>
        <p:pic>
          <p:nvPicPr>
            <p:cNvPr id="17414" name="Picture 8" descr="VentNXe"/>
            <p:cNvPicPr>
              <a:picLocks noChangeAspect="1" noChangeArrowheads="1"/>
            </p:cNvPicPr>
            <p:nvPr/>
          </p:nvPicPr>
          <p:blipFill>
            <a:blip r:embed="rId2" cstate="print">
              <a:lum contrast="6000"/>
              <a:extLst>
                <a:ext uri="{28A0092B-C50C-407E-A947-70E740481C1C}">
                  <a14:useLocalDpi xmlns:a14="http://schemas.microsoft.com/office/drawing/2010/main" val="0"/>
                </a:ext>
              </a:extLst>
            </a:blip>
            <a:srcRect l="60065" t="28130" r="28342" b="57651"/>
            <a:stretch>
              <a:fillRect/>
            </a:stretch>
          </p:blipFill>
          <p:spPr bwMode="auto">
            <a:xfrm>
              <a:off x="3351213" y="2297113"/>
              <a:ext cx="838200" cy="1071563"/>
            </a:xfrm>
            <a:prstGeom prst="rect">
              <a:avLst/>
            </a:prstGeom>
            <a:noFill/>
            <a:ln w="19050">
              <a:solidFill>
                <a:srgbClr val="00FFFF"/>
              </a:solidFill>
              <a:miter lim="800000"/>
              <a:headEnd/>
              <a:tailEnd/>
            </a:ln>
            <a:extLst>
              <a:ext uri="{909E8E84-426E-40DD-AFC4-6F175D3DCCD1}">
                <a14:hiddenFill xmlns:a14="http://schemas.microsoft.com/office/drawing/2010/main">
                  <a:solidFill>
                    <a:srgbClr val="FFFFFF"/>
                  </a:solidFill>
                </a14:hiddenFill>
              </a:ext>
            </a:extLst>
          </p:spPr>
        </p:pic>
        <p:pic>
          <p:nvPicPr>
            <p:cNvPr id="17415" name="Picture 9" descr="VentNXe"/>
            <p:cNvPicPr>
              <a:picLocks noChangeAspect="1" noChangeArrowheads="1"/>
            </p:cNvPicPr>
            <p:nvPr/>
          </p:nvPicPr>
          <p:blipFill>
            <a:blip r:embed="rId2" cstate="print">
              <a:lum contrast="6000"/>
              <a:extLst>
                <a:ext uri="{28A0092B-C50C-407E-A947-70E740481C1C}">
                  <a14:useLocalDpi xmlns:a14="http://schemas.microsoft.com/office/drawing/2010/main" val="0"/>
                </a:ext>
              </a:extLst>
            </a:blip>
            <a:srcRect l="84380" t="28130" r="4025" b="57651"/>
            <a:stretch>
              <a:fillRect/>
            </a:stretch>
          </p:blipFill>
          <p:spPr bwMode="auto">
            <a:xfrm>
              <a:off x="4498975" y="2297113"/>
              <a:ext cx="838200" cy="1071563"/>
            </a:xfrm>
            <a:prstGeom prst="rect">
              <a:avLst/>
            </a:prstGeom>
            <a:noFill/>
            <a:ln w="19050">
              <a:solidFill>
                <a:srgbClr val="00FFFF"/>
              </a:solidFill>
              <a:miter lim="800000"/>
              <a:headEnd/>
              <a:tailEnd/>
            </a:ln>
            <a:extLst>
              <a:ext uri="{909E8E84-426E-40DD-AFC4-6F175D3DCCD1}">
                <a14:hiddenFill xmlns:a14="http://schemas.microsoft.com/office/drawing/2010/main">
                  <a:solidFill>
                    <a:srgbClr val="FFFFFF"/>
                  </a:solidFill>
                </a14:hiddenFill>
              </a:ext>
            </a:extLst>
          </p:spPr>
        </p:pic>
        <p:pic>
          <p:nvPicPr>
            <p:cNvPr id="17416" name="Picture 10" descr="VentNXe"/>
            <p:cNvPicPr>
              <a:picLocks noChangeAspect="1" noChangeArrowheads="1"/>
            </p:cNvPicPr>
            <p:nvPr/>
          </p:nvPicPr>
          <p:blipFill>
            <a:blip r:embed="rId2" cstate="print">
              <a:extLst>
                <a:ext uri="{28A0092B-C50C-407E-A947-70E740481C1C}">
                  <a14:useLocalDpi xmlns:a14="http://schemas.microsoft.com/office/drawing/2010/main" val="0"/>
                </a:ext>
              </a:extLst>
            </a:blip>
            <a:srcRect l="10628" t="46368" r="76811" b="39412"/>
            <a:stretch>
              <a:fillRect/>
            </a:stretch>
          </p:blipFill>
          <p:spPr bwMode="auto">
            <a:xfrm>
              <a:off x="5721350" y="2300288"/>
              <a:ext cx="908050" cy="1069975"/>
            </a:xfrm>
            <a:prstGeom prst="rect">
              <a:avLst/>
            </a:prstGeom>
            <a:noFill/>
            <a:ln w="19050">
              <a:solidFill>
                <a:srgbClr val="00FFFF"/>
              </a:solidFill>
              <a:miter lim="800000"/>
              <a:headEnd/>
              <a:tailEnd/>
            </a:ln>
            <a:extLst>
              <a:ext uri="{909E8E84-426E-40DD-AFC4-6F175D3DCCD1}">
                <a14:hiddenFill xmlns:a14="http://schemas.microsoft.com/office/drawing/2010/main">
                  <a:solidFill>
                    <a:srgbClr val="FFFFFF"/>
                  </a:solidFill>
                </a14:hiddenFill>
              </a:ext>
            </a:extLst>
          </p:spPr>
        </p:pic>
        <p:pic>
          <p:nvPicPr>
            <p:cNvPr id="17417" name="Picture 11" descr="VentNXe"/>
            <p:cNvPicPr>
              <a:picLocks noChangeAspect="1" noChangeArrowheads="1"/>
            </p:cNvPicPr>
            <p:nvPr/>
          </p:nvPicPr>
          <p:blipFill>
            <a:blip r:embed="rId2" cstate="print">
              <a:extLst>
                <a:ext uri="{28A0092B-C50C-407E-A947-70E740481C1C}">
                  <a14:useLocalDpi xmlns:a14="http://schemas.microsoft.com/office/drawing/2010/main" val="0"/>
                </a:ext>
              </a:extLst>
            </a:blip>
            <a:srcRect l="59099" t="45441" r="27214" b="40495"/>
            <a:stretch>
              <a:fillRect/>
            </a:stretch>
          </p:blipFill>
          <p:spPr bwMode="auto">
            <a:xfrm>
              <a:off x="8610601" y="2300288"/>
              <a:ext cx="989013" cy="1058863"/>
            </a:xfrm>
            <a:prstGeom prst="rect">
              <a:avLst/>
            </a:prstGeom>
            <a:noFill/>
            <a:ln w="19050">
              <a:solidFill>
                <a:srgbClr val="00FFFF"/>
              </a:solidFill>
              <a:miter lim="800000"/>
              <a:headEnd/>
              <a:tailEnd/>
            </a:ln>
            <a:extLst>
              <a:ext uri="{909E8E84-426E-40DD-AFC4-6F175D3DCCD1}">
                <a14:hiddenFill xmlns:a14="http://schemas.microsoft.com/office/drawing/2010/main">
                  <a:solidFill>
                    <a:srgbClr val="FFFFFF"/>
                  </a:solidFill>
                </a14:hiddenFill>
              </a:ext>
            </a:extLst>
          </p:spPr>
        </p:pic>
        <p:pic>
          <p:nvPicPr>
            <p:cNvPr id="17418" name="Picture 12" descr="VentNXe"/>
            <p:cNvPicPr>
              <a:picLocks noChangeAspect="1" noChangeArrowheads="1"/>
            </p:cNvPicPr>
            <p:nvPr/>
          </p:nvPicPr>
          <p:blipFill>
            <a:blip r:embed="rId2" cstate="print">
              <a:extLst>
                <a:ext uri="{28A0092B-C50C-407E-A947-70E740481C1C}">
                  <a14:useLocalDpi xmlns:a14="http://schemas.microsoft.com/office/drawing/2010/main" val="0"/>
                </a:ext>
              </a:extLst>
            </a:blip>
            <a:srcRect l="34871" t="46368" r="52469" b="39456"/>
            <a:stretch>
              <a:fillRect/>
            </a:stretch>
          </p:blipFill>
          <p:spPr bwMode="auto">
            <a:xfrm>
              <a:off x="7086600" y="2300287"/>
              <a:ext cx="914400" cy="1066800"/>
            </a:xfrm>
            <a:prstGeom prst="rect">
              <a:avLst/>
            </a:prstGeom>
            <a:noFill/>
            <a:ln w="19050">
              <a:solidFill>
                <a:srgbClr val="00FFFF"/>
              </a:solidFill>
              <a:miter lim="800000"/>
              <a:headEnd/>
              <a:tailEnd/>
            </a:ln>
            <a:extLst>
              <a:ext uri="{909E8E84-426E-40DD-AFC4-6F175D3DCCD1}">
                <a14:hiddenFill xmlns:a14="http://schemas.microsoft.com/office/drawing/2010/main">
                  <a:solidFill>
                    <a:srgbClr val="FFFFFF"/>
                  </a:solidFill>
                </a14:hiddenFill>
              </a:ext>
            </a:extLst>
          </p:spPr>
        </p:pic>
        <p:pic>
          <p:nvPicPr>
            <p:cNvPr id="17419" name="Picture 13" descr="VentNXe"/>
            <p:cNvPicPr>
              <a:picLocks noChangeAspect="1" noChangeArrowheads="1"/>
            </p:cNvPicPr>
            <p:nvPr/>
          </p:nvPicPr>
          <p:blipFill>
            <a:blip r:embed="rId2" cstate="print">
              <a:lum contrast="6000"/>
              <a:extLst>
                <a:ext uri="{28A0092B-C50C-407E-A947-70E740481C1C}">
                  <a14:useLocalDpi xmlns:a14="http://schemas.microsoft.com/office/drawing/2010/main" val="0"/>
                </a:ext>
              </a:extLst>
            </a:blip>
            <a:srcRect l="84380" t="46368" r="3059" b="39412"/>
            <a:stretch>
              <a:fillRect/>
            </a:stretch>
          </p:blipFill>
          <p:spPr bwMode="auto">
            <a:xfrm>
              <a:off x="2243138" y="4433888"/>
              <a:ext cx="908050" cy="1069975"/>
            </a:xfrm>
            <a:prstGeom prst="rect">
              <a:avLst/>
            </a:prstGeom>
            <a:noFill/>
            <a:ln w="19050">
              <a:solidFill>
                <a:srgbClr val="00FFFF"/>
              </a:solidFill>
              <a:miter lim="800000"/>
              <a:headEnd/>
              <a:tailEnd/>
            </a:ln>
            <a:extLst>
              <a:ext uri="{909E8E84-426E-40DD-AFC4-6F175D3DCCD1}">
                <a14:hiddenFill xmlns:a14="http://schemas.microsoft.com/office/drawing/2010/main">
                  <a:solidFill>
                    <a:srgbClr val="FFFFFF"/>
                  </a:solidFill>
                </a14:hiddenFill>
              </a:ext>
            </a:extLst>
          </p:spPr>
        </p:pic>
        <p:pic>
          <p:nvPicPr>
            <p:cNvPr id="17420" name="Picture 14" descr="VentNXe"/>
            <p:cNvPicPr>
              <a:picLocks noChangeAspect="1" noChangeArrowheads="1"/>
            </p:cNvPicPr>
            <p:nvPr/>
          </p:nvPicPr>
          <p:blipFill>
            <a:blip r:embed="rId2" cstate="print">
              <a:extLst>
                <a:ext uri="{28A0092B-C50C-407E-A947-70E740481C1C}">
                  <a14:useLocalDpi xmlns:a14="http://schemas.microsoft.com/office/drawing/2010/main" val="0"/>
                </a:ext>
              </a:extLst>
            </a:blip>
            <a:srcRect l="10628" t="63524" r="76811" b="22256"/>
            <a:stretch>
              <a:fillRect/>
            </a:stretch>
          </p:blipFill>
          <p:spPr bwMode="auto">
            <a:xfrm>
              <a:off x="3465513" y="4430713"/>
              <a:ext cx="908050" cy="1069975"/>
            </a:xfrm>
            <a:prstGeom prst="rect">
              <a:avLst/>
            </a:prstGeom>
            <a:noFill/>
            <a:ln w="19050">
              <a:solidFill>
                <a:srgbClr val="00FFFF"/>
              </a:solidFill>
              <a:miter lim="800000"/>
              <a:headEnd/>
              <a:tailEnd/>
            </a:ln>
            <a:extLst>
              <a:ext uri="{909E8E84-426E-40DD-AFC4-6F175D3DCCD1}">
                <a14:hiddenFill xmlns:a14="http://schemas.microsoft.com/office/drawing/2010/main">
                  <a:solidFill>
                    <a:srgbClr val="FFFFFF"/>
                  </a:solidFill>
                </a14:hiddenFill>
              </a:ext>
            </a:extLst>
          </p:spPr>
        </p:pic>
        <p:pic>
          <p:nvPicPr>
            <p:cNvPr id="17421" name="Picture 15" descr="VentNXe"/>
            <p:cNvPicPr>
              <a:picLocks noChangeAspect="1" noChangeArrowheads="1"/>
            </p:cNvPicPr>
            <p:nvPr/>
          </p:nvPicPr>
          <p:blipFill>
            <a:blip r:embed="rId2" cstate="print">
              <a:extLst>
                <a:ext uri="{28A0092B-C50C-407E-A947-70E740481C1C}">
                  <a14:useLocalDpi xmlns:a14="http://schemas.microsoft.com/office/drawing/2010/main" val="0"/>
                </a:ext>
              </a:extLst>
            </a:blip>
            <a:srcRect l="34782" t="63524" r="51530" b="22256"/>
            <a:stretch>
              <a:fillRect/>
            </a:stretch>
          </p:blipFill>
          <p:spPr bwMode="auto">
            <a:xfrm>
              <a:off x="4678363" y="4430713"/>
              <a:ext cx="989012" cy="1069975"/>
            </a:xfrm>
            <a:prstGeom prst="rect">
              <a:avLst/>
            </a:prstGeom>
            <a:noFill/>
            <a:ln w="19050">
              <a:solidFill>
                <a:srgbClr val="00FFFF"/>
              </a:solidFill>
              <a:miter lim="800000"/>
              <a:headEnd/>
              <a:tailEnd/>
            </a:ln>
            <a:extLst>
              <a:ext uri="{909E8E84-426E-40DD-AFC4-6F175D3DCCD1}">
                <a14:hiddenFill xmlns:a14="http://schemas.microsoft.com/office/drawing/2010/main">
                  <a:solidFill>
                    <a:srgbClr val="FFFFFF"/>
                  </a:solidFill>
                </a14:hiddenFill>
              </a:ext>
            </a:extLst>
          </p:spPr>
        </p:pic>
        <p:pic>
          <p:nvPicPr>
            <p:cNvPr id="17422" name="Picture 16" descr="VentNXe"/>
            <p:cNvPicPr>
              <a:picLocks noChangeAspect="1" noChangeArrowheads="1"/>
            </p:cNvPicPr>
            <p:nvPr/>
          </p:nvPicPr>
          <p:blipFill>
            <a:blip r:embed="rId2" cstate="print">
              <a:extLst>
                <a:ext uri="{28A0092B-C50C-407E-A947-70E740481C1C}">
                  <a14:useLocalDpi xmlns:a14="http://schemas.microsoft.com/office/drawing/2010/main" val="0"/>
                </a:ext>
              </a:extLst>
            </a:blip>
            <a:srcRect l="84380" t="63524" r="3059" b="22256"/>
            <a:stretch>
              <a:fillRect/>
            </a:stretch>
          </p:blipFill>
          <p:spPr bwMode="auto">
            <a:xfrm>
              <a:off x="7196138" y="4430713"/>
              <a:ext cx="908050" cy="1069975"/>
            </a:xfrm>
            <a:prstGeom prst="rect">
              <a:avLst/>
            </a:prstGeom>
            <a:noFill/>
            <a:ln w="19050">
              <a:solidFill>
                <a:srgbClr val="00FFFF"/>
              </a:solidFill>
              <a:miter lim="800000"/>
              <a:headEnd/>
              <a:tailEnd/>
            </a:ln>
            <a:extLst>
              <a:ext uri="{909E8E84-426E-40DD-AFC4-6F175D3DCCD1}">
                <a14:hiddenFill xmlns:a14="http://schemas.microsoft.com/office/drawing/2010/main">
                  <a:solidFill>
                    <a:srgbClr val="FFFFFF"/>
                  </a:solidFill>
                </a14:hiddenFill>
              </a:ext>
            </a:extLst>
          </p:spPr>
        </p:pic>
        <p:pic>
          <p:nvPicPr>
            <p:cNvPr id="17423" name="Picture 17" descr="VentNXe"/>
            <p:cNvPicPr>
              <a:picLocks noChangeAspect="1" noChangeArrowheads="1"/>
            </p:cNvPicPr>
            <p:nvPr/>
          </p:nvPicPr>
          <p:blipFill>
            <a:blip r:embed="rId2" cstate="print">
              <a:extLst>
                <a:ext uri="{28A0092B-C50C-407E-A947-70E740481C1C}">
                  <a14:useLocalDpi xmlns:a14="http://schemas.microsoft.com/office/drawing/2010/main" val="0"/>
                </a:ext>
              </a:extLst>
            </a:blip>
            <a:srcRect l="10628" t="81763" r="76811" b="4019"/>
            <a:stretch>
              <a:fillRect/>
            </a:stretch>
          </p:blipFill>
          <p:spPr bwMode="auto">
            <a:xfrm>
              <a:off x="8723313" y="4432301"/>
              <a:ext cx="908050" cy="1069975"/>
            </a:xfrm>
            <a:prstGeom prst="rect">
              <a:avLst/>
            </a:prstGeom>
            <a:noFill/>
            <a:ln w="19050">
              <a:solidFill>
                <a:srgbClr val="00FFFF"/>
              </a:solidFill>
              <a:miter lim="800000"/>
              <a:headEnd/>
              <a:tailEnd/>
            </a:ln>
            <a:extLst>
              <a:ext uri="{909E8E84-426E-40DD-AFC4-6F175D3DCCD1}">
                <a14:hiddenFill xmlns:a14="http://schemas.microsoft.com/office/drawing/2010/main">
                  <a:solidFill>
                    <a:srgbClr val="FFFFFF"/>
                  </a:solidFill>
                </a14:hiddenFill>
              </a:ext>
            </a:extLst>
          </p:spPr>
        </p:pic>
        <p:sp>
          <p:nvSpPr>
            <p:cNvPr id="17424" name="AutoShape 18"/>
            <p:cNvSpPr>
              <a:spLocks/>
            </p:cNvSpPr>
            <p:nvPr/>
          </p:nvSpPr>
          <p:spPr bwMode="auto">
            <a:xfrm rot="5400000">
              <a:off x="4305300" y="1652587"/>
              <a:ext cx="304800" cy="4343400"/>
            </a:xfrm>
            <a:prstGeom prst="rightBrace">
              <a:avLst>
                <a:gd name="adj1" fmla="val 118750"/>
                <a:gd name="adj2" fmla="val 50000"/>
              </a:avLst>
            </a:prstGeom>
            <a:noFill/>
            <a:ln w="9525">
              <a:solidFill>
                <a:srgbClr val="3366FF"/>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endParaRPr lang="en-US" altLang="en-US" sz="1800">
                <a:latin typeface="Tahoma" panose="020B0604030504040204" pitchFamily="34" charset="0"/>
              </a:endParaRPr>
            </a:p>
          </p:txBody>
        </p:sp>
        <p:sp>
          <p:nvSpPr>
            <p:cNvPr id="17425" name="Rectangle 19"/>
            <p:cNvSpPr>
              <a:spLocks noChangeArrowheads="1"/>
            </p:cNvSpPr>
            <p:nvPr/>
          </p:nvSpPr>
          <p:spPr bwMode="auto">
            <a:xfrm>
              <a:off x="2819400" y="2376487"/>
              <a:ext cx="228600" cy="304800"/>
            </a:xfrm>
            <a:prstGeom prst="rect">
              <a:avLst/>
            </a:pr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endParaRPr lang="en-US" altLang="en-US" sz="1800">
                <a:latin typeface="Tahoma" panose="020B0604030504040204" pitchFamily="34" charset="0"/>
              </a:endParaRPr>
            </a:p>
          </p:txBody>
        </p:sp>
        <p:sp>
          <p:nvSpPr>
            <p:cNvPr id="17426" name="Rectangle 20"/>
            <p:cNvSpPr>
              <a:spLocks noChangeArrowheads="1"/>
            </p:cNvSpPr>
            <p:nvPr/>
          </p:nvSpPr>
          <p:spPr bwMode="auto">
            <a:xfrm>
              <a:off x="3962400" y="2376487"/>
              <a:ext cx="228600" cy="304800"/>
            </a:xfrm>
            <a:prstGeom prst="rect">
              <a:avLst/>
            </a:pr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endParaRPr lang="en-US" altLang="en-US" sz="1800">
                <a:latin typeface="Tahoma" panose="020B0604030504040204" pitchFamily="34" charset="0"/>
              </a:endParaRPr>
            </a:p>
          </p:txBody>
        </p:sp>
        <p:sp>
          <p:nvSpPr>
            <p:cNvPr id="17427" name="Rectangle 21"/>
            <p:cNvSpPr>
              <a:spLocks noChangeArrowheads="1"/>
            </p:cNvSpPr>
            <p:nvPr/>
          </p:nvSpPr>
          <p:spPr bwMode="auto">
            <a:xfrm>
              <a:off x="5105400" y="2376487"/>
              <a:ext cx="228600" cy="304800"/>
            </a:xfrm>
            <a:prstGeom prst="rect">
              <a:avLst/>
            </a:pr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endParaRPr lang="en-US" altLang="en-US" sz="1800">
                <a:latin typeface="Tahoma" panose="020B0604030504040204" pitchFamily="34" charset="0"/>
              </a:endParaRPr>
            </a:p>
          </p:txBody>
        </p:sp>
        <p:sp>
          <p:nvSpPr>
            <p:cNvPr id="17428" name="Rectangle 22"/>
            <p:cNvSpPr>
              <a:spLocks noChangeArrowheads="1"/>
            </p:cNvSpPr>
            <p:nvPr/>
          </p:nvSpPr>
          <p:spPr bwMode="auto">
            <a:xfrm>
              <a:off x="6400800" y="2376487"/>
              <a:ext cx="228600" cy="304800"/>
            </a:xfrm>
            <a:prstGeom prst="rect">
              <a:avLst/>
            </a:pr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endParaRPr lang="en-US" altLang="en-US" sz="1800">
                <a:latin typeface="Tahoma" panose="020B0604030504040204" pitchFamily="34" charset="0"/>
              </a:endParaRPr>
            </a:p>
          </p:txBody>
        </p:sp>
        <p:sp>
          <p:nvSpPr>
            <p:cNvPr id="17429" name="Rectangle 23"/>
            <p:cNvSpPr>
              <a:spLocks noChangeArrowheads="1"/>
            </p:cNvSpPr>
            <p:nvPr/>
          </p:nvSpPr>
          <p:spPr bwMode="auto">
            <a:xfrm>
              <a:off x="7772400" y="2300287"/>
              <a:ext cx="228600" cy="304800"/>
            </a:xfrm>
            <a:prstGeom prst="rect">
              <a:avLst/>
            </a:pr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endParaRPr lang="en-US" altLang="en-US" sz="1800">
                <a:latin typeface="Tahoma" panose="020B0604030504040204" pitchFamily="34" charset="0"/>
              </a:endParaRPr>
            </a:p>
          </p:txBody>
        </p:sp>
        <p:sp>
          <p:nvSpPr>
            <p:cNvPr id="17430" name="Rectangle 24"/>
            <p:cNvSpPr>
              <a:spLocks noChangeArrowheads="1"/>
            </p:cNvSpPr>
            <p:nvPr/>
          </p:nvSpPr>
          <p:spPr bwMode="auto">
            <a:xfrm>
              <a:off x="9372600" y="2376487"/>
              <a:ext cx="228600" cy="304800"/>
            </a:xfrm>
            <a:prstGeom prst="rect">
              <a:avLst/>
            </a:pr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endParaRPr lang="en-US" altLang="en-US" sz="1800">
                <a:latin typeface="Tahoma" panose="020B0604030504040204" pitchFamily="34" charset="0"/>
              </a:endParaRPr>
            </a:p>
          </p:txBody>
        </p:sp>
        <p:sp>
          <p:nvSpPr>
            <p:cNvPr id="17431" name="Rectangle 25"/>
            <p:cNvSpPr>
              <a:spLocks noChangeArrowheads="1"/>
            </p:cNvSpPr>
            <p:nvPr/>
          </p:nvSpPr>
          <p:spPr bwMode="auto">
            <a:xfrm>
              <a:off x="2925763" y="4510087"/>
              <a:ext cx="228600" cy="304800"/>
            </a:xfrm>
            <a:prstGeom prst="rect">
              <a:avLst/>
            </a:prstGeom>
            <a:solidFill>
              <a:srgbClr val="E2E2E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endParaRPr lang="en-US" altLang="en-US" sz="1800">
                <a:latin typeface="Tahoma" panose="020B0604030504040204" pitchFamily="34" charset="0"/>
              </a:endParaRPr>
            </a:p>
          </p:txBody>
        </p:sp>
        <p:sp>
          <p:nvSpPr>
            <p:cNvPr id="17432" name="Rectangle 26"/>
            <p:cNvSpPr>
              <a:spLocks noChangeArrowheads="1"/>
            </p:cNvSpPr>
            <p:nvPr/>
          </p:nvSpPr>
          <p:spPr bwMode="auto">
            <a:xfrm>
              <a:off x="4221163" y="4510087"/>
              <a:ext cx="152400" cy="304800"/>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endParaRPr lang="en-US" altLang="en-US" sz="1800">
                <a:latin typeface="Tahoma" panose="020B0604030504040204" pitchFamily="34" charset="0"/>
              </a:endParaRPr>
            </a:p>
          </p:txBody>
        </p:sp>
        <p:sp>
          <p:nvSpPr>
            <p:cNvPr id="17433" name="Rectangle 27"/>
            <p:cNvSpPr>
              <a:spLocks noChangeArrowheads="1"/>
            </p:cNvSpPr>
            <p:nvPr/>
          </p:nvSpPr>
          <p:spPr bwMode="auto">
            <a:xfrm>
              <a:off x="5440363" y="4510087"/>
              <a:ext cx="228600" cy="304800"/>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endParaRPr lang="en-US" altLang="en-US" sz="1800">
                <a:latin typeface="Tahoma" panose="020B0604030504040204" pitchFamily="34" charset="0"/>
              </a:endParaRPr>
            </a:p>
          </p:txBody>
        </p:sp>
        <p:sp>
          <p:nvSpPr>
            <p:cNvPr id="17434" name="Rectangle 28"/>
            <p:cNvSpPr>
              <a:spLocks noChangeArrowheads="1"/>
            </p:cNvSpPr>
            <p:nvPr/>
          </p:nvSpPr>
          <p:spPr bwMode="auto">
            <a:xfrm>
              <a:off x="6659563" y="4586287"/>
              <a:ext cx="152400" cy="228600"/>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endParaRPr lang="en-US" altLang="en-US" sz="1800">
                <a:latin typeface="Tahoma" panose="020B0604030504040204" pitchFamily="34" charset="0"/>
              </a:endParaRPr>
            </a:p>
          </p:txBody>
        </p:sp>
        <p:sp>
          <p:nvSpPr>
            <p:cNvPr id="17435" name="Rectangle 29"/>
            <p:cNvSpPr>
              <a:spLocks noChangeArrowheads="1"/>
            </p:cNvSpPr>
            <p:nvPr/>
          </p:nvSpPr>
          <p:spPr bwMode="auto">
            <a:xfrm>
              <a:off x="5897563" y="4510087"/>
              <a:ext cx="152400" cy="228600"/>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endParaRPr lang="en-US" altLang="en-US" sz="1800">
                <a:latin typeface="Tahoma" panose="020B0604030504040204" pitchFamily="34" charset="0"/>
              </a:endParaRPr>
            </a:p>
          </p:txBody>
        </p:sp>
        <p:sp>
          <p:nvSpPr>
            <p:cNvPr id="17436" name="Rectangle 30"/>
            <p:cNvSpPr>
              <a:spLocks noChangeArrowheads="1"/>
            </p:cNvSpPr>
            <p:nvPr/>
          </p:nvSpPr>
          <p:spPr bwMode="auto">
            <a:xfrm>
              <a:off x="4678363" y="4510087"/>
              <a:ext cx="152400" cy="228600"/>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endParaRPr lang="en-US" altLang="en-US" sz="1800">
                <a:latin typeface="Tahoma" panose="020B0604030504040204" pitchFamily="34" charset="0"/>
              </a:endParaRPr>
            </a:p>
          </p:txBody>
        </p:sp>
        <p:sp>
          <p:nvSpPr>
            <p:cNvPr id="17437" name="Rectangle 31"/>
            <p:cNvSpPr>
              <a:spLocks noChangeArrowheads="1"/>
            </p:cNvSpPr>
            <p:nvPr/>
          </p:nvSpPr>
          <p:spPr bwMode="auto">
            <a:xfrm>
              <a:off x="3459163" y="4586287"/>
              <a:ext cx="152400" cy="228600"/>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endParaRPr lang="en-US" altLang="en-US" sz="1800">
                <a:latin typeface="Tahoma" panose="020B0604030504040204" pitchFamily="34" charset="0"/>
              </a:endParaRPr>
            </a:p>
          </p:txBody>
        </p:sp>
        <p:sp>
          <p:nvSpPr>
            <p:cNvPr id="17438" name="Rectangle 32"/>
            <p:cNvSpPr>
              <a:spLocks noChangeArrowheads="1"/>
            </p:cNvSpPr>
            <p:nvPr/>
          </p:nvSpPr>
          <p:spPr bwMode="auto">
            <a:xfrm>
              <a:off x="2239963" y="4510087"/>
              <a:ext cx="152400" cy="228600"/>
            </a:xfrm>
            <a:prstGeom prst="rect">
              <a:avLst/>
            </a:prstGeom>
            <a:solidFill>
              <a:srgbClr val="F0F0F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endParaRPr lang="en-US" altLang="en-US" sz="1800">
                <a:latin typeface="Tahoma" panose="020B0604030504040204" pitchFamily="34" charset="0"/>
              </a:endParaRPr>
            </a:p>
          </p:txBody>
        </p:sp>
        <p:sp>
          <p:nvSpPr>
            <p:cNvPr id="17439" name="Rectangle 33"/>
            <p:cNvSpPr>
              <a:spLocks noChangeArrowheads="1"/>
            </p:cNvSpPr>
            <p:nvPr/>
          </p:nvSpPr>
          <p:spPr bwMode="auto">
            <a:xfrm>
              <a:off x="7878763" y="4586287"/>
              <a:ext cx="228600" cy="304800"/>
            </a:xfrm>
            <a:prstGeom prst="rect">
              <a:avLst/>
            </a:prstGeom>
            <a:solidFill>
              <a:srgbClr val="D7D7D7"/>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endParaRPr lang="en-US" altLang="en-US" sz="1800">
                <a:latin typeface="Tahoma" panose="020B0604030504040204" pitchFamily="34" charset="0"/>
              </a:endParaRPr>
            </a:p>
          </p:txBody>
        </p:sp>
        <p:sp>
          <p:nvSpPr>
            <p:cNvPr id="17440" name="Rectangle 34"/>
            <p:cNvSpPr>
              <a:spLocks noChangeArrowheads="1"/>
            </p:cNvSpPr>
            <p:nvPr/>
          </p:nvSpPr>
          <p:spPr bwMode="auto">
            <a:xfrm>
              <a:off x="7192963" y="4510087"/>
              <a:ext cx="152400" cy="228600"/>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endParaRPr lang="en-US" altLang="en-US" sz="1800">
                <a:latin typeface="Tahoma" panose="020B0604030504040204" pitchFamily="34" charset="0"/>
              </a:endParaRPr>
            </a:p>
          </p:txBody>
        </p:sp>
        <p:sp>
          <p:nvSpPr>
            <p:cNvPr id="17441" name="Rectangle 35"/>
            <p:cNvSpPr>
              <a:spLocks noChangeArrowheads="1"/>
            </p:cNvSpPr>
            <p:nvPr/>
          </p:nvSpPr>
          <p:spPr bwMode="auto">
            <a:xfrm>
              <a:off x="9478963" y="4586287"/>
              <a:ext cx="152400" cy="228600"/>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endParaRPr lang="en-US" altLang="en-US" sz="1800">
                <a:latin typeface="Tahoma" panose="020B0604030504040204" pitchFamily="34" charset="0"/>
              </a:endParaRPr>
            </a:p>
          </p:txBody>
        </p:sp>
        <p:sp>
          <p:nvSpPr>
            <p:cNvPr id="17442" name="Rectangle 36"/>
            <p:cNvSpPr>
              <a:spLocks noChangeArrowheads="1"/>
            </p:cNvSpPr>
            <p:nvPr/>
          </p:nvSpPr>
          <p:spPr bwMode="auto">
            <a:xfrm>
              <a:off x="8716963" y="4586287"/>
              <a:ext cx="228600" cy="228600"/>
            </a:xfrm>
            <a:prstGeom prst="rect">
              <a:avLst/>
            </a:prstGeom>
            <a:solidFill>
              <a:srgbClr val="E4E4E4"/>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endParaRPr lang="en-US" altLang="en-US" sz="1800">
                <a:latin typeface="Tahoma" panose="020B0604030504040204" pitchFamily="34" charset="0"/>
              </a:endParaRPr>
            </a:p>
          </p:txBody>
        </p:sp>
        <p:sp>
          <p:nvSpPr>
            <p:cNvPr id="17443" name="Text Box 37"/>
            <p:cNvSpPr txBox="1">
              <a:spLocks noChangeArrowheads="1"/>
            </p:cNvSpPr>
            <p:nvPr/>
          </p:nvSpPr>
          <p:spPr bwMode="auto">
            <a:xfrm>
              <a:off x="3886201" y="3976687"/>
              <a:ext cx="11287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r>
                <a:rPr lang="sl-SI" altLang="en-US" sz="1800">
                  <a:latin typeface="Tahoma" panose="020B0604030504040204" pitchFamily="34" charset="0"/>
                </a:rPr>
                <a:t>WASH-IN</a:t>
              </a:r>
              <a:endParaRPr lang="en-US" altLang="en-US" sz="1800">
                <a:latin typeface="Tahoma" panose="020B0604030504040204" pitchFamily="34" charset="0"/>
              </a:endParaRPr>
            </a:p>
          </p:txBody>
        </p:sp>
        <p:sp>
          <p:nvSpPr>
            <p:cNvPr id="17444" name="AutoShape 38"/>
            <p:cNvSpPr>
              <a:spLocks/>
            </p:cNvSpPr>
            <p:nvPr/>
          </p:nvSpPr>
          <p:spPr bwMode="auto">
            <a:xfrm rot="5400000">
              <a:off x="8191500" y="2490787"/>
              <a:ext cx="304800" cy="2514600"/>
            </a:xfrm>
            <a:prstGeom prst="rightBrace">
              <a:avLst>
                <a:gd name="adj1" fmla="val 68750"/>
                <a:gd name="adj2" fmla="val 50000"/>
              </a:avLst>
            </a:prstGeom>
            <a:noFill/>
            <a:ln w="9525">
              <a:solidFill>
                <a:srgbClr val="3366FF"/>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endParaRPr lang="en-US" altLang="en-US" sz="1800">
                <a:latin typeface="Tahoma" panose="020B0604030504040204" pitchFamily="34" charset="0"/>
              </a:endParaRPr>
            </a:p>
          </p:txBody>
        </p:sp>
        <p:sp>
          <p:nvSpPr>
            <p:cNvPr id="17445" name="Text Box 39"/>
            <p:cNvSpPr txBox="1">
              <a:spLocks noChangeArrowheads="1"/>
            </p:cNvSpPr>
            <p:nvPr/>
          </p:nvSpPr>
          <p:spPr bwMode="auto">
            <a:xfrm>
              <a:off x="7543801" y="3900487"/>
              <a:ext cx="16113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r>
                <a:rPr lang="sl-SI" altLang="en-US" sz="1800">
                  <a:latin typeface="Tahoma" panose="020B0604030504040204" pitchFamily="34" charset="0"/>
                </a:rPr>
                <a:t>EQUILIBRIUM</a:t>
              </a:r>
              <a:endParaRPr lang="en-US" altLang="en-US" sz="1800">
                <a:latin typeface="Tahoma" panose="020B0604030504040204" pitchFamily="34" charset="0"/>
              </a:endParaRPr>
            </a:p>
          </p:txBody>
        </p:sp>
        <p:sp>
          <p:nvSpPr>
            <p:cNvPr id="17446" name="AutoShape 40"/>
            <p:cNvSpPr>
              <a:spLocks/>
            </p:cNvSpPr>
            <p:nvPr/>
          </p:nvSpPr>
          <p:spPr bwMode="auto">
            <a:xfrm rot="5400000">
              <a:off x="5821363" y="2068512"/>
              <a:ext cx="304800" cy="7467600"/>
            </a:xfrm>
            <a:prstGeom prst="rightBrace">
              <a:avLst>
                <a:gd name="adj1" fmla="val 204167"/>
                <a:gd name="adj2" fmla="val 50000"/>
              </a:avLst>
            </a:prstGeom>
            <a:noFill/>
            <a:ln w="9525">
              <a:solidFill>
                <a:srgbClr val="3366FF"/>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endParaRPr lang="en-US" altLang="en-US" sz="1800">
                <a:latin typeface="Tahoma" panose="020B0604030504040204" pitchFamily="34" charset="0"/>
              </a:endParaRPr>
            </a:p>
          </p:txBody>
        </p:sp>
        <p:sp>
          <p:nvSpPr>
            <p:cNvPr id="17447" name="Text Box 41"/>
            <p:cNvSpPr txBox="1">
              <a:spLocks noChangeArrowheads="1"/>
            </p:cNvSpPr>
            <p:nvPr/>
          </p:nvSpPr>
          <p:spPr bwMode="auto">
            <a:xfrm>
              <a:off x="5287964" y="5802312"/>
              <a:ext cx="13414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r>
                <a:rPr lang="sl-SI" altLang="en-US" sz="1800">
                  <a:latin typeface="Tahoma" panose="020B0604030504040204" pitchFamily="34" charset="0"/>
                </a:rPr>
                <a:t>WASH-OUT</a:t>
              </a:r>
              <a:endParaRPr lang="en-US" altLang="en-US" sz="1800">
                <a:latin typeface="Tahoma" panose="020B0604030504040204" pitchFamily="34" charset="0"/>
              </a:endParaRPr>
            </a:p>
          </p:txBody>
        </p:sp>
        <p:sp>
          <p:nvSpPr>
            <p:cNvPr id="17448" name="Text Box 42"/>
            <p:cNvSpPr txBox="1">
              <a:spLocks noChangeArrowheads="1"/>
            </p:cNvSpPr>
            <p:nvPr/>
          </p:nvSpPr>
          <p:spPr bwMode="auto">
            <a:xfrm>
              <a:off x="2209800" y="3367087"/>
              <a:ext cx="8128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r>
                <a:rPr lang="sl-SI" altLang="en-US" sz="1800">
                  <a:latin typeface="Tahoma" panose="020B0604030504040204" pitchFamily="34" charset="0"/>
                </a:rPr>
                <a:t>0 -15”</a:t>
              </a:r>
              <a:endParaRPr lang="en-US" altLang="en-US" sz="1800">
                <a:latin typeface="Tahoma" panose="020B0604030504040204" pitchFamily="34" charset="0"/>
              </a:endParaRPr>
            </a:p>
          </p:txBody>
        </p:sp>
        <p:sp>
          <p:nvSpPr>
            <p:cNvPr id="17449" name="Text Box 43"/>
            <p:cNvSpPr txBox="1">
              <a:spLocks noChangeArrowheads="1"/>
            </p:cNvSpPr>
            <p:nvPr/>
          </p:nvSpPr>
          <p:spPr bwMode="auto">
            <a:xfrm>
              <a:off x="3276600" y="3367087"/>
              <a:ext cx="10112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r>
                <a:rPr lang="sl-SI" altLang="en-US" sz="1800">
                  <a:latin typeface="Tahoma" panose="020B0604030504040204" pitchFamily="34" charset="0"/>
                </a:rPr>
                <a:t>15 - 30”</a:t>
              </a:r>
              <a:endParaRPr lang="en-US" altLang="en-US" sz="1800">
                <a:latin typeface="Tahoma" panose="020B0604030504040204" pitchFamily="34" charset="0"/>
              </a:endParaRPr>
            </a:p>
          </p:txBody>
        </p:sp>
        <p:sp>
          <p:nvSpPr>
            <p:cNvPr id="17450" name="Text Box 44"/>
            <p:cNvSpPr txBox="1">
              <a:spLocks noChangeArrowheads="1"/>
            </p:cNvSpPr>
            <p:nvPr/>
          </p:nvSpPr>
          <p:spPr bwMode="auto">
            <a:xfrm>
              <a:off x="4495800" y="3367087"/>
              <a:ext cx="10112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r>
                <a:rPr lang="sl-SI" altLang="en-US" sz="1800">
                  <a:latin typeface="Tahoma" panose="020B0604030504040204" pitchFamily="34" charset="0"/>
                </a:rPr>
                <a:t>30 - 45”</a:t>
              </a:r>
              <a:endParaRPr lang="en-US" altLang="en-US" sz="1800">
                <a:latin typeface="Tahoma" panose="020B0604030504040204" pitchFamily="34" charset="0"/>
              </a:endParaRPr>
            </a:p>
          </p:txBody>
        </p:sp>
        <p:sp>
          <p:nvSpPr>
            <p:cNvPr id="17451" name="Text Box 45"/>
            <p:cNvSpPr txBox="1">
              <a:spLocks noChangeArrowheads="1"/>
            </p:cNvSpPr>
            <p:nvPr/>
          </p:nvSpPr>
          <p:spPr bwMode="auto">
            <a:xfrm>
              <a:off x="5638800" y="3367087"/>
              <a:ext cx="10112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r>
                <a:rPr lang="sl-SI" altLang="en-US" sz="1800">
                  <a:latin typeface="Tahoma" panose="020B0604030504040204" pitchFamily="34" charset="0"/>
                </a:rPr>
                <a:t>45 - 60”</a:t>
              </a:r>
              <a:endParaRPr lang="en-US" altLang="en-US" sz="1800">
                <a:latin typeface="Tahoma" panose="020B0604030504040204" pitchFamily="34" charset="0"/>
              </a:endParaRPr>
            </a:p>
          </p:txBody>
        </p:sp>
        <p:sp>
          <p:nvSpPr>
            <p:cNvPr id="17452" name="Text Box 46"/>
            <p:cNvSpPr txBox="1">
              <a:spLocks noChangeArrowheads="1"/>
            </p:cNvSpPr>
            <p:nvPr/>
          </p:nvSpPr>
          <p:spPr bwMode="auto">
            <a:xfrm>
              <a:off x="7010400" y="3367087"/>
              <a:ext cx="11382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r>
                <a:rPr lang="sl-SI" altLang="en-US" sz="1800">
                  <a:latin typeface="Tahoma" panose="020B0604030504040204" pitchFamily="34" charset="0"/>
                </a:rPr>
                <a:t>60 - 120”</a:t>
              </a:r>
              <a:endParaRPr lang="en-US" altLang="en-US" sz="1800">
                <a:latin typeface="Tahoma" panose="020B0604030504040204" pitchFamily="34" charset="0"/>
              </a:endParaRPr>
            </a:p>
          </p:txBody>
        </p:sp>
        <p:sp>
          <p:nvSpPr>
            <p:cNvPr id="17453" name="Text Box 47"/>
            <p:cNvSpPr txBox="1">
              <a:spLocks noChangeArrowheads="1"/>
            </p:cNvSpPr>
            <p:nvPr/>
          </p:nvSpPr>
          <p:spPr bwMode="auto">
            <a:xfrm>
              <a:off x="8534400" y="3367087"/>
              <a:ext cx="12652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r>
                <a:rPr lang="sl-SI" altLang="en-US" sz="1800">
                  <a:latin typeface="Tahoma" panose="020B0604030504040204" pitchFamily="34" charset="0"/>
                </a:rPr>
                <a:t>120 - 180”</a:t>
              </a:r>
              <a:endParaRPr lang="en-US" altLang="en-US" sz="1800">
                <a:latin typeface="Tahoma" panose="020B0604030504040204" pitchFamily="34" charset="0"/>
              </a:endParaRPr>
            </a:p>
          </p:txBody>
        </p:sp>
        <p:sp>
          <p:nvSpPr>
            <p:cNvPr id="17454" name="Text Box 48"/>
            <p:cNvSpPr txBox="1">
              <a:spLocks noChangeArrowheads="1"/>
            </p:cNvSpPr>
            <p:nvPr/>
          </p:nvSpPr>
          <p:spPr bwMode="auto">
            <a:xfrm>
              <a:off x="2316163" y="5500687"/>
              <a:ext cx="8128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r>
                <a:rPr lang="sl-SI" altLang="en-US" sz="1800">
                  <a:latin typeface="Tahoma" panose="020B0604030504040204" pitchFamily="34" charset="0"/>
                </a:rPr>
                <a:t>0 -10”</a:t>
              </a:r>
              <a:endParaRPr lang="en-US" altLang="en-US" sz="1800">
                <a:latin typeface="Tahoma" panose="020B0604030504040204" pitchFamily="34" charset="0"/>
              </a:endParaRPr>
            </a:p>
          </p:txBody>
        </p:sp>
        <p:sp>
          <p:nvSpPr>
            <p:cNvPr id="17455" name="Text Box 49"/>
            <p:cNvSpPr txBox="1">
              <a:spLocks noChangeArrowheads="1"/>
            </p:cNvSpPr>
            <p:nvPr/>
          </p:nvSpPr>
          <p:spPr bwMode="auto">
            <a:xfrm>
              <a:off x="3459164" y="5500687"/>
              <a:ext cx="10112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r>
                <a:rPr lang="sl-SI" altLang="en-US" sz="1800">
                  <a:latin typeface="Tahoma" panose="020B0604030504040204" pitchFamily="34" charset="0"/>
                </a:rPr>
                <a:t>10 - 20”</a:t>
              </a:r>
              <a:endParaRPr lang="en-US" altLang="en-US" sz="1800">
                <a:latin typeface="Tahoma" panose="020B0604030504040204" pitchFamily="34" charset="0"/>
              </a:endParaRPr>
            </a:p>
          </p:txBody>
        </p:sp>
        <p:sp>
          <p:nvSpPr>
            <p:cNvPr id="17456" name="Text Box 50"/>
            <p:cNvSpPr txBox="1">
              <a:spLocks noChangeArrowheads="1"/>
            </p:cNvSpPr>
            <p:nvPr/>
          </p:nvSpPr>
          <p:spPr bwMode="auto">
            <a:xfrm>
              <a:off x="4678364" y="5500687"/>
              <a:ext cx="10112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r>
                <a:rPr lang="sl-SI" altLang="en-US" sz="1800">
                  <a:latin typeface="Tahoma" panose="020B0604030504040204" pitchFamily="34" charset="0"/>
                </a:rPr>
                <a:t>20 - 30”</a:t>
              </a:r>
              <a:endParaRPr lang="en-US" altLang="en-US" sz="1800">
                <a:latin typeface="Tahoma" panose="020B0604030504040204" pitchFamily="34" charset="0"/>
              </a:endParaRPr>
            </a:p>
          </p:txBody>
        </p:sp>
        <p:sp>
          <p:nvSpPr>
            <p:cNvPr id="17457" name="Text Box 51"/>
            <p:cNvSpPr txBox="1">
              <a:spLocks noChangeArrowheads="1"/>
            </p:cNvSpPr>
            <p:nvPr/>
          </p:nvSpPr>
          <p:spPr bwMode="auto">
            <a:xfrm>
              <a:off x="5897564" y="5500687"/>
              <a:ext cx="10112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r>
                <a:rPr lang="sl-SI" altLang="en-US" sz="1800">
                  <a:latin typeface="Tahoma" panose="020B0604030504040204" pitchFamily="34" charset="0"/>
                </a:rPr>
                <a:t>30 - 45”</a:t>
              </a:r>
              <a:endParaRPr lang="en-US" altLang="en-US" sz="1800">
                <a:latin typeface="Tahoma" panose="020B0604030504040204" pitchFamily="34" charset="0"/>
              </a:endParaRPr>
            </a:p>
          </p:txBody>
        </p:sp>
        <p:sp>
          <p:nvSpPr>
            <p:cNvPr id="17458" name="Text Box 52"/>
            <p:cNvSpPr txBox="1">
              <a:spLocks noChangeArrowheads="1"/>
            </p:cNvSpPr>
            <p:nvPr/>
          </p:nvSpPr>
          <p:spPr bwMode="auto">
            <a:xfrm>
              <a:off x="7192964" y="5500687"/>
              <a:ext cx="10112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r>
                <a:rPr lang="sl-SI" altLang="en-US" sz="1800">
                  <a:latin typeface="Tahoma" panose="020B0604030504040204" pitchFamily="34" charset="0"/>
                </a:rPr>
                <a:t>45 - 60”</a:t>
              </a:r>
              <a:endParaRPr lang="en-US" altLang="en-US" sz="1800">
                <a:latin typeface="Tahoma" panose="020B0604030504040204" pitchFamily="34" charset="0"/>
              </a:endParaRPr>
            </a:p>
          </p:txBody>
        </p:sp>
        <p:sp>
          <p:nvSpPr>
            <p:cNvPr id="17459" name="Text Box 53"/>
            <p:cNvSpPr txBox="1">
              <a:spLocks noChangeArrowheads="1"/>
            </p:cNvSpPr>
            <p:nvPr/>
          </p:nvSpPr>
          <p:spPr bwMode="auto">
            <a:xfrm>
              <a:off x="8716964" y="5500687"/>
              <a:ext cx="10112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r>
                <a:rPr lang="sl-SI" altLang="en-US" sz="1800">
                  <a:latin typeface="Tahoma" panose="020B0604030504040204" pitchFamily="34" charset="0"/>
                </a:rPr>
                <a:t>60 - 75”</a:t>
              </a:r>
              <a:endParaRPr lang="en-US" altLang="en-US" sz="1800">
                <a:latin typeface="Tahoma" panose="020B0604030504040204" pitchFamily="34" charset="0"/>
              </a:endParaRPr>
            </a:p>
          </p:txBody>
        </p:sp>
        <p:sp>
          <p:nvSpPr>
            <p:cNvPr id="17460" name="Rectangle 54"/>
            <p:cNvSpPr>
              <a:spLocks noChangeArrowheads="1"/>
            </p:cNvSpPr>
            <p:nvPr/>
          </p:nvSpPr>
          <p:spPr bwMode="auto">
            <a:xfrm>
              <a:off x="7086600" y="3214687"/>
              <a:ext cx="914400" cy="152400"/>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ts val="600"/>
                </a:spcBef>
                <a:buClr>
                  <a:schemeClr val="accent1"/>
                </a:buClr>
                <a:buSzPct val="76000"/>
                <a:buFont typeface="Wingdings 3" panose="05040102010807070707" pitchFamily="18" charset="2"/>
                <a:buChar char=""/>
                <a:defRPr sz="2600">
                  <a:solidFill>
                    <a:schemeClr val="tx1"/>
                  </a:solidFill>
                  <a:latin typeface="Gill Sans MT" panose="020B0502020104020203"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Gill Sans MT" panose="020B0502020104020203"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Gill Sans MT" panose="020B0502020104020203"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Gill Sans MT" panose="020B0502020104020203"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Gill Sans MT" panose="020B0502020104020203" pitchFamily="34" charset="0"/>
                </a:defRPr>
              </a:lvl9pPr>
            </a:lstStyle>
            <a:p>
              <a:pPr>
                <a:spcBef>
                  <a:spcPct val="0"/>
                </a:spcBef>
                <a:buClrTx/>
                <a:buSzTx/>
                <a:buFontTx/>
                <a:buNone/>
              </a:pPr>
              <a:endParaRPr lang="en-US" altLang="en-US" sz="1800">
                <a:latin typeface="Tahoma" panose="020B0604030504040204" pitchFamily="34" charset="0"/>
              </a:endParaRPr>
            </a:p>
          </p:txBody>
        </p:sp>
      </p:grpSp>
      <p:sp>
        <p:nvSpPr>
          <p:cNvPr id="53" name="Rectangle 2"/>
          <p:cNvSpPr>
            <a:spLocks noGrp="1" noChangeArrowheads="1"/>
          </p:cNvSpPr>
          <p:nvPr>
            <p:ph type="title"/>
          </p:nvPr>
        </p:nvSpPr>
        <p:spPr>
          <a:xfrm>
            <a:off x="1981200" y="152400"/>
            <a:ext cx="8229600" cy="838200"/>
          </a:xfrm>
        </p:spPr>
        <p:txBody>
          <a:bodyPr/>
          <a:lstStyle/>
          <a:p>
            <a:pPr algn="ctr" eaLnBrk="1" hangingPunct="1">
              <a:defRPr/>
            </a:pPr>
            <a:r>
              <a:rPr lang="fr-FR" b="1" dirty="0" smtClean="0">
                <a:latin typeface="Cambria" panose="02040503050406030204" pitchFamily="18" charset="0"/>
                <a:ea typeface="Cambria" panose="02040503050406030204" pitchFamily="18" charset="0"/>
              </a:rPr>
              <a:t>VENTILATION SCINTIGRAPHY</a:t>
            </a:r>
            <a:endParaRPr lang="en-US" altLang="en-US" dirty="0">
              <a:latin typeface="+mn-lt"/>
            </a:endParaRPr>
          </a:p>
        </p:txBody>
      </p:sp>
    </p:spTree>
  </p:cSld>
  <p:clrMapOvr>
    <a:masterClrMapping/>
  </p:clrMapOvr>
  <p:transition advTm="33089"/>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Content Placeholder 2"/>
          <p:cNvSpPr>
            <a:spLocks noGrp="1"/>
          </p:cNvSpPr>
          <p:nvPr>
            <p:ph sz="quarter" idx="1"/>
          </p:nvPr>
        </p:nvSpPr>
        <p:spPr>
          <a:xfrm>
            <a:off x="914400" y="1143000"/>
            <a:ext cx="10515600" cy="4937125"/>
          </a:xfrm>
        </p:spPr>
        <p:txBody>
          <a:bodyPr/>
          <a:lstStyle/>
          <a:p>
            <a:r>
              <a:rPr lang="sr-Latn-RS" sz="2400" dirty="0" smtClean="0"/>
              <a:t>A</a:t>
            </a:r>
            <a:r>
              <a:rPr lang="en-US" sz="2400" dirty="0" err="1" smtClean="0"/>
              <a:t>erosols</a:t>
            </a:r>
            <a:r>
              <a:rPr lang="en-US" sz="2400" dirty="0" smtClean="0"/>
              <a:t> 99mTc-diethylenetriaminepentaacetate</a:t>
            </a:r>
            <a:r>
              <a:rPr lang="sr-Latn-RS" sz="2400" dirty="0" smtClean="0"/>
              <a:t> </a:t>
            </a:r>
            <a:r>
              <a:rPr lang="en-US" sz="2400" dirty="0" smtClean="0"/>
              <a:t>(DTPA)</a:t>
            </a:r>
            <a:endParaRPr lang="sr-Latn-RS" sz="2400" dirty="0" smtClean="0"/>
          </a:p>
          <a:p>
            <a:r>
              <a:rPr lang="en-US" sz="2400" dirty="0" smtClean="0"/>
              <a:t>An aerosol of 99mTc-DTPA was produced using</a:t>
            </a:r>
            <a:r>
              <a:rPr lang="sr-Latn-RS" sz="2400" dirty="0" smtClean="0"/>
              <a:t> </a:t>
            </a:r>
            <a:r>
              <a:rPr lang="en-US" sz="2400" dirty="0" err="1" smtClean="0"/>
              <a:t>pressurised</a:t>
            </a:r>
            <a:r>
              <a:rPr lang="en-US" sz="2400" dirty="0" smtClean="0"/>
              <a:t> air. The jet </a:t>
            </a:r>
            <a:r>
              <a:rPr lang="en-US" sz="2400" dirty="0" err="1" smtClean="0"/>
              <a:t>nebuliser</a:t>
            </a:r>
            <a:r>
              <a:rPr lang="en-US" sz="2400" dirty="0" smtClean="0"/>
              <a:t> produces an</a:t>
            </a:r>
            <a:r>
              <a:rPr lang="sr-Latn-RS" sz="2400" dirty="0" smtClean="0"/>
              <a:t> </a:t>
            </a:r>
            <a:r>
              <a:rPr lang="en-US" sz="2400" dirty="0" smtClean="0"/>
              <a:t>aerosol with a median aerodynamic diameter of</a:t>
            </a:r>
            <a:r>
              <a:rPr lang="sr-Latn-RS" sz="2400" dirty="0" smtClean="0"/>
              <a:t> </a:t>
            </a:r>
            <a:r>
              <a:rPr lang="en-US" sz="2400" dirty="0" smtClean="0"/>
              <a:t>less than 1 </a:t>
            </a:r>
            <a:r>
              <a:rPr lang="en-US" sz="2400" dirty="0" err="1" smtClean="0"/>
              <a:t>μm</a:t>
            </a:r>
            <a:r>
              <a:rPr lang="en-US" sz="2400" dirty="0" smtClean="0"/>
              <a:t>.</a:t>
            </a:r>
            <a:endParaRPr lang="sr-Latn-RS" sz="2400" dirty="0" smtClean="0"/>
          </a:p>
          <a:p>
            <a:r>
              <a:rPr lang="en-US" sz="2400" dirty="0" smtClean="0"/>
              <a:t>Patients </a:t>
            </a:r>
            <a:r>
              <a:rPr lang="sr-Latn-RS" sz="2400" dirty="0" smtClean="0"/>
              <a:t>are sitting </a:t>
            </a:r>
            <a:r>
              <a:rPr lang="en-US" sz="2400" dirty="0" smtClean="0"/>
              <a:t>in front of</a:t>
            </a:r>
            <a:r>
              <a:rPr lang="sr-Latn-RS" sz="2400" dirty="0" smtClean="0"/>
              <a:t> </a:t>
            </a:r>
            <a:r>
              <a:rPr lang="en-US" sz="2400" dirty="0" smtClean="0"/>
              <a:t>a gamma camera and inhaled the aerosol during</a:t>
            </a:r>
            <a:r>
              <a:rPr lang="sr-Latn-RS" sz="2400" dirty="0" smtClean="0"/>
              <a:t> </a:t>
            </a:r>
            <a:r>
              <a:rPr lang="en-US" sz="2400" dirty="0" smtClean="0"/>
              <a:t>normal tidal breathing through a mouthpiece</a:t>
            </a:r>
            <a:r>
              <a:rPr lang="sr-Latn-RS" sz="2400" dirty="0" smtClean="0"/>
              <a:t> </a:t>
            </a:r>
            <a:r>
              <a:rPr lang="en-US" sz="2400" dirty="0" smtClean="0"/>
              <a:t>with a one way valve and </a:t>
            </a:r>
            <a:r>
              <a:rPr lang="en-US" sz="2400" dirty="0" err="1" smtClean="0"/>
              <a:t>noseclip</a:t>
            </a:r>
            <a:r>
              <a:rPr lang="en-US" sz="2400" dirty="0" smtClean="0"/>
              <a:t> in</a:t>
            </a:r>
            <a:r>
              <a:rPr lang="sr-Latn-RS" sz="2400" dirty="0" smtClean="0"/>
              <a:t> </a:t>
            </a:r>
            <a:r>
              <a:rPr lang="en-US" sz="2400" dirty="0" smtClean="0"/>
              <a:t>place. </a:t>
            </a:r>
            <a:endParaRPr lang="sr-Latn-RS" sz="2400" dirty="0" smtClean="0"/>
          </a:p>
          <a:p>
            <a:r>
              <a:rPr lang="sr-Latn-RS" altLang="en-US" sz="2400" dirty="0" smtClean="0">
                <a:cs typeface="Calibri" panose="020F0502020204030204" pitchFamily="34" charset="0"/>
              </a:rPr>
              <a:t>Airway obstruction </a:t>
            </a:r>
            <a:r>
              <a:rPr lang="sr-Cyrl-RS" altLang="en-US" sz="2400" dirty="0" smtClean="0">
                <a:cs typeface="Calibri" panose="020F0502020204030204" pitchFamily="34" charset="0"/>
              </a:rPr>
              <a:t>„</a:t>
            </a:r>
            <a:r>
              <a:rPr lang="sr-Latn-RS" altLang="en-US" sz="2400" dirty="0" smtClean="0">
                <a:cs typeface="Calibri" panose="020F0502020204030204" pitchFamily="34" charset="0"/>
              </a:rPr>
              <a:t>hot spot</a:t>
            </a:r>
            <a:r>
              <a:rPr lang="sr-Cyrl-RS" altLang="en-US" sz="2400" dirty="0" smtClean="0">
                <a:cs typeface="Calibri" panose="020F0502020204030204" pitchFamily="34" charset="0"/>
              </a:rPr>
              <a:t>“</a:t>
            </a:r>
            <a:r>
              <a:rPr lang="sr-Latn-RS" altLang="en-US" sz="2400" dirty="0" smtClean="0">
                <a:cs typeface="Calibri" panose="020F0502020204030204" pitchFamily="34" charset="0"/>
              </a:rPr>
              <a:t>, distal of the obsrtuction “cold spost”</a:t>
            </a:r>
            <a:endParaRPr lang="sr-Cyrl-RS" altLang="en-US" sz="2400" dirty="0">
              <a:cs typeface="Calibri" panose="020F0502020204030204" pitchFamily="34" charset="0"/>
            </a:endParaRPr>
          </a:p>
          <a:p>
            <a:pPr eaLnBrk="1" hangingPunct="1"/>
            <a:endParaRPr lang="en-US" altLang="en-US" sz="2400" dirty="0">
              <a:latin typeface="Calibri" panose="020F0502020204030204" pitchFamily="34" charset="0"/>
              <a:cs typeface="Calibri" panose="020F0502020204030204" pitchFamily="34" charset="0"/>
            </a:endParaRPr>
          </a:p>
          <a:p>
            <a:pPr eaLnBrk="1" hangingPunct="1"/>
            <a:endParaRPr lang="en-US" altLang="en-US" sz="2400" dirty="0">
              <a:latin typeface="Calibri" panose="020F0502020204030204" pitchFamily="34" charset="0"/>
              <a:cs typeface="Calibri" panose="020F0502020204030204" pitchFamily="34" charset="0"/>
            </a:endParaRPr>
          </a:p>
        </p:txBody>
      </p:sp>
      <p:pic>
        <p:nvPicPr>
          <p:cNvPr id="18436" name="Picture 5" descr="P109001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71600" y="3981161"/>
            <a:ext cx="3962400" cy="2403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7" name="Picture 2" descr="http://www.ibamolecular.eu/sites/all/themes/iba2009/media/images/molecular-imaging/fig_ventibox.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10400" y="4038498"/>
            <a:ext cx="3837144" cy="2362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2"/>
          <p:cNvSpPr>
            <a:spLocks noGrp="1" noChangeArrowheads="1"/>
          </p:cNvSpPr>
          <p:nvPr>
            <p:ph type="title"/>
          </p:nvPr>
        </p:nvSpPr>
        <p:spPr>
          <a:xfrm>
            <a:off x="1981200" y="152400"/>
            <a:ext cx="8229600" cy="838200"/>
          </a:xfrm>
        </p:spPr>
        <p:txBody>
          <a:bodyPr/>
          <a:lstStyle/>
          <a:p>
            <a:pPr algn="ctr" eaLnBrk="1" hangingPunct="1">
              <a:defRPr/>
            </a:pPr>
            <a:r>
              <a:rPr lang="fr-FR" b="1" dirty="0" smtClean="0">
                <a:latin typeface="Cambria" panose="02040503050406030204" pitchFamily="18" charset="0"/>
                <a:ea typeface="Cambria" panose="02040503050406030204" pitchFamily="18" charset="0"/>
              </a:rPr>
              <a:t>VENTILATION SCINTIGRAPHY</a:t>
            </a:r>
            <a:endParaRPr lang="en-US" altLang="en-US" dirty="0">
              <a:latin typeface="+mn-lt"/>
            </a:endParaRPr>
          </a:p>
        </p:txBody>
      </p:sp>
    </p:spTree>
  </p:cSld>
  <p:clrMapOvr>
    <a:masterClrMapping/>
  </p:clrMapOvr>
  <p:transition spd="slow" advTm="22655"/>
</p:sld>
</file>

<file path=ppt/tags/tag1.xml><?xml version="1.0" encoding="utf-8"?>
<p:tagLst xmlns:a="http://schemas.openxmlformats.org/drawingml/2006/main" xmlns:r="http://schemas.openxmlformats.org/officeDocument/2006/relationships" xmlns:p="http://schemas.openxmlformats.org/presentationml/2006/main">
  <p:tag name="TIMING" val="|1"/>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gin">
  <a:themeElements>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Origin">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rigin">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themeOverride>
</file>

<file path=ppt/theme/themeOverride2.xml><?xml version="1.0" encoding="utf-8"?>
<a:themeOverride xmlns:a="http://schemas.openxmlformats.org/drawingml/2006/main">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themeOverride>
</file>

<file path=docProps/app.xml><?xml version="1.0" encoding="utf-8"?>
<Properties xmlns="http://schemas.openxmlformats.org/officeDocument/2006/extended-properties" xmlns:vt="http://schemas.openxmlformats.org/officeDocument/2006/docPropsVTypes">
  <Template>Origin</Template>
  <TotalTime>977</TotalTime>
  <Words>1940</Words>
  <Application>Microsoft Office PowerPoint</Application>
  <PresentationFormat>Widescreen</PresentationFormat>
  <Paragraphs>306</Paragraphs>
  <Slides>54</Slides>
  <Notes>8</Notes>
  <HiddenSlides>0</HiddenSlides>
  <MMClips>0</MMClips>
  <ScaleCrop>false</ScaleCrop>
  <HeadingPairs>
    <vt:vector size="8" baseType="variant">
      <vt:variant>
        <vt:lpstr>Fonts Used</vt:lpstr>
      </vt:variant>
      <vt:variant>
        <vt:i4>22</vt:i4>
      </vt:variant>
      <vt:variant>
        <vt:lpstr>Theme</vt:lpstr>
      </vt:variant>
      <vt:variant>
        <vt:i4>1</vt:i4>
      </vt:variant>
      <vt:variant>
        <vt:lpstr>Embedded OLE Servers</vt:lpstr>
      </vt:variant>
      <vt:variant>
        <vt:i4>2</vt:i4>
      </vt:variant>
      <vt:variant>
        <vt:lpstr>Slide Titles</vt:lpstr>
      </vt:variant>
      <vt:variant>
        <vt:i4>54</vt:i4>
      </vt:variant>
    </vt:vector>
  </HeadingPairs>
  <TitlesOfParts>
    <vt:vector size="79" baseType="lpstr">
      <vt:lpstr>Arial Unicode MS</vt:lpstr>
      <vt:lpstr>AdvGreekB</vt:lpstr>
      <vt:lpstr>AdvOT9069d8b3.B</vt:lpstr>
      <vt:lpstr>AdvOTb7819099</vt:lpstr>
      <vt:lpstr>AdvPS7DA6</vt:lpstr>
      <vt:lpstr>Arial</vt:lpstr>
      <vt:lpstr>Arial Narrow</vt:lpstr>
      <vt:lpstr>Bookman Old Style</vt:lpstr>
      <vt:lpstr>Calibri</vt:lpstr>
      <vt:lpstr>Cambria</vt:lpstr>
      <vt:lpstr>Comic Sans MS</vt:lpstr>
      <vt:lpstr>標楷體</vt:lpstr>
      <vt:lpstr>GE Inspira Pitch</vt:lpstr>
      <vt:lpstr>Georgia</vt:lpstr>
      <vt:lpstr>Gill Sans MT</vt:lpstr>
      <vt:lpstr>msgothic</vt:lpstr>
      <vt:lpstr>Plantin</vt:lpstr>
      <vt:lpstr>新細明體</vt:lpstr>
      <vt:lpstr>Tahoma</vt:lpstr>
      <vt:lpstr>Times New Roman</vt:lpstr>
      <vt:lpstr>Wingdings</vt:lpstr>
      <vt:lpstr>Wingdings 3</vt:lpstr>
      <vt:lpstr>Origin</vt:lpstr>
      <vt:lpstr>Folie</vt:lpstr>
      <vt:lpstr>Foglio di lavoro di Microsoft Excel</vt:lpstr>
      <vt:lpstr>PowerPoint Presentation</vt:lpstr>
      <vt:lpstr> V/Q ventilation/perfusion scintigraphy</vt:lpstr>
      <vt:lpstr>PowerPoint Presentation</vt:lpstr>
      <vt:lpstr>PERFUSION SCINTIGRAPHY</vt:lpstr>
      <vt:lpstr>PA</vt:lpstr>
      <vt:lpstr>VENTILATION SCINTIGRAPHY</vt:lpstr>
      <vt:lpstr>VENTILATION SCINTIGRAPHY</vt:lpstr>
      <vt:lpstr>VENTILATION SCINTIGRAPHY</vt:lpstr>
      <vt:lpstr>VENTILATION SCINTIGRAPHY</vt:lpstr>
      <vt:lpstr>VENTILATION SCINTIGRAPHY</vt:lpstr>
      <vt:lpstr>PowerPoint Presentation</vt:lpstr>
      <vt:lpstr>ANATOMY AND PHYSIOLOGY OF THE LUNGS</vt:lpstr>
      <vt:lpstr>V/Q ventilation/perfusion scintigraphy</vt:lpstr>
      <vt:lpstr>PULMONARY EMBOLISM</vt:lpstr>
      <vt:lpstr>PowerPoint Presentation</vt:lpstr>
      <vt:lpstr>“V/P Mismatch”</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V/Q scan in pregnancy</vt:lpstr>
      <vt:lpstr>PowerPoint Presentation</vt:lpstr>
      <vt:lpstr>PowerPoint Presentation</vt:lpstr>
      <vt:lpstr>PowerPoint Presentation</vt:lpstr>
      <vt:lpstr>PULMONARY CARCINOMA</vt:lpstr>
      <vt:lpstr>PowerPoint Presentation</vt:lpstr>
      <vt:lpstr>PowerPoint Presentation</vt:lpstr>
      <vt:lpstr>PowerPoint Presentation</vt:lpstr>
      <vt:lpstr>PowerPoint Presentation</vt:lpstr>
      <vt:lpstr>Evaluation of Solitary Pulmonary Nodule</vt:lpstr>
      <vt:lpstr>Evaluation of Solitary Pulmonary Nodule</vt:lpstr>
      <vt:lpstr>PowerPoint Presentation</vt:lpstr>
      <vt:lpstr>PowerPoint Presentation</vt:lpstr>
      <vt:lpstr>Staging” NSCLC</vt:lpstr>
      <vt:lpstr>PowerPoint Presentation</vt:lpstr>
      <vt:lpstr>PowerPoint Presentation</vt:lpstr>
      <vt:lpstr>PowerPoint Presentation</vt:lpstr>
      <vt:lpstr>PowerPoint Presentation</vt:lpstr>
      <vt:lpstr>surgically resectable.  </vt:lpstr>
      <vt:lpstr>LIMITATIONS OF CT</vt:lpstr>
      <vt:lpstr>PET/CT NSCLC N-Staging</vt:lpstr>
      <vt:lpstr>T2-N0-M0: Stage IB</vt:lpstr>
      <vt:lpstr>PowerPoint Presentation</vt:lpstr>
      <vt:lpstr>PowerPoint Presentation</vt:lpstr>
      <vt:lpstr>PowerPoint Presentation</vt:lpstr>
      <vt:lpstr>Small Cell Lung Cancer Neuroendocrine aggressive tumor</vt:lpstr>
      <vt:lpstr>PowerPoint Presentation</vt:lpstr>
      <vt:lpstr>small cell lung cancer- SCLC</vt:lpstr>
      <vt:lpstr>small cell lung cancer- SCLC</vt:lpstr>
      <vt:lpstr>CONCLUSION</vt:lpstr>
    </vt:vector>
  </TitlesOfParts>
  <Company>Home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НУКЛЕАРНА ПУЛМОЛОГИЈА</dc:title>
  <dc:creator>Info</dc:creator>
  <cp:lastModifiedBy>ДАВИД</cp:lastModifiedBy>
  <cp:revision>91</cp:revision>
  <cp:lastPrinted>1601-01-01T00:00:00Z</cp:lastPrinted>
  <dcterms:created xsi:type="dcterms:W3CDTF">2007-12-02T13:57:58Z</dcterms:created>
  <dcterms:modified xsi:type="dcterms:W3CDTF">2023-08-31T10:06:36Z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7</vt:i4>
  </property>
</Properties>
</file>